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33"/>
  </p:notesMasterIdLst>
  <p:sldIdLst>
    <p:sldId id="256" r:id="rId2"/>
    <p:sldId id="315" r:id="rId3"/>
    <p:sldId id="299" r:id="rId4"/>
    <p:sldId id="301" r:id="rId5"/>
    <p:sldId id="302" r:id="rId6"/>
    <p:sldId id="303" r:id="rId7"/>
    <p:sldId id="307" r:id="rId8"/>
    <p:sldId id="258" r:id="rId9"/>
    <p:sldId id="296" r:id="rId10"/>
    <p:sldId id="308" r:id="rId11"/>
    <p:sldId id="292" r:id="rId12"/>
    <p:sldId id="304" r:id="rId13"/>
    <p:sldId id="305" r:id="rId14"/>
    <p:sldId id="309" r:id="rId15"/>
    <p:sldId id="310" r:id="rId16"/>
    <p:sldId id="312" r:id="rId17"/>
    <p:sldId id="313" r:id="rId18"/>
    <p:sldId id="317" r:id="rId19"/>
    <p:sldId id="318" r:id="rId20"/>
    <p:sldId id="295" r:id="rId21"/>
    <p:sldId id="293" r:id="rId22"/>
    <p:sldId id="261" r:id="rId23"/>
    <p:sldId id="294" r:id="rId24"/>
    <p:sldId id="320" r:id="rId25"/>
    <p:sldId id="321" r:id="rId26"/>
    <p:sldId id="262" r:id="rId27"/>
    <p:sldId id="267" r:id="rId28"/>
    <p:sldId id="316" r:id="rId29"/>
    <p:sldId id="319" r:id="rId30"/>
    <p:sldId id="270" r:id="rId31"/>
    <p:sldId id="323"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E2EE86-B71F-4827-BC03-AC31DFAC9A31}" type="datetimeFigureOut">
              <a:rPr lang="fr-FR" smtClean="0"/>
              <a:pPr/>
              <a:t>23/03/2022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D7D70C-134A-4914-9AE6-0420F91910F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98C19BDC-231F-43D1-91EC-8F44C84E12C7}" type="datetime1">
              <a:rPr lang="fr-FR" smtClean="0"/>
              <a:pPr/>
              <a:t>23/03/2022</a:t>
            </a:fld>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2149360-6CB5-4A4F-852B-CC2900C65A30}" type="datetime1">
              <a:rPr lang="fr-FR" smtClean="0"/>
              <a:pPr/>
              <a:t>23/03/2022</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176DE66-3E46-4B82-B2E3-CA1EF4EED742}" type="datetime1">
              <a:rPr lang="fr-FR" smtClean="0"/>
              <a:pPr/>
              <a:t>23/03/2022</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EA2351B-D971-46FF-B6DC-C544B5B1C0AC}" type="datetime1">
              <a:rPr lang="fr-FR" smtClean="0"/>
              <a:pPr/>
              <a:t>23/03/2022</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83BF8AE0-E329-4EAE-8BAF-9625F246C928}" type="datetime1">
              <a:rPr lang="fr-FR" smtClean="0"/>
              <a:pPr/>
              <a:t>23/03/2022</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0F2A9CC-AB15-4C7C-9936-A7723FC95CA9}" type="datetime1">
              <a:rPr lang="fr-FR" smtClean="0"/>
              <a:pPr/>
              <a:t>23/03/2022</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422AE1D1-4197-4C0A-BCAA-6F0944B634DE}" type="datetime1">
              <a:rPr lang="fr-FR" smtClean="0"/>
              <a:pPr/>
              <a:t>23/03/2022</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3AC87DA9-558A-4C0C-BEDD-B3363F120265}" type="datetime1">
              <a:rPr lang="fr-FR" smtClean="0"/>
              <a:pPr/>
              <a:t>23/03/2022</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38C081A1-152F-4A3B-B392-C53550E2C412}" type="datetime1">
              <a:rPr lang="fr-FR" smtClean="0"/>
              <a:pPr/>
              <a:t>23/03/2022</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BEF1AFBC-A61A-400F-9D80-8409043A6827}" type="datetime1">
              <a:rPr lang="fr-FR" smtClean="0"/>
              <a:pPr/>
              <a:t>23/03/2022</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7216D374-3E8C-4805-A94E-31619EA6CA89}" type="datetime1">
              <a:rPr lang="fr-FR" smtClean="0"/>
              <a:pPr/>
              <a:t>23/03/2022</a:t>
            </a:fld>
            <a:endParaRPr lang="fr-BE"/>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pPr/>
              <a:t>‹N°›</a:t>
            </a:fld>
            <a:endParaRPr lang="fr-BE"/>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5FB0150-2516-40AB-B6A0-FC9E0ADD8715}" type="datetime1">
              <a:rPr lang="fr-FR" smtClean="0"/>
              <a:pPr/>
              <a:t>23/03/2022</a:t>
            </a:fld>
            <a:endParaRPr lang="fr-BE"/>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BE"/>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NNhk3owF7RQ"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1571612"/>
            <a:ext cx="7772400" cy="1829761"/>
          </a:xfrm>
          <a:solidFill>
            <a:schemeClr val="accent3">
              <a:lumMod val="20000"/>
              <a:lumOff val="80000"/>
            </a:schemeClr>
          </a:solidFill>
        </p:spPr>
        <p:txBody>
          <a:bodyPr>
            <a:normAutofit fontScale="90000"/>
          </a:bodyPr>
          <a:lstStyle/>
          <a:p>
            <a:pPr algn="ctr"/>
            <a:r>
              <a:rPr lang="fr-FR" sz="3100" dirty="0" smtClean="0"/>
              <a:t/>
            </a:r>
            <a:br>
              <a:rPr lang="fr-FR" sz="3100" dirty="0" smtClean="0"/>
            </a:br>
            <a:r>
              <a:rPr lang="fr-FR" sz="3100" dirty="0" smtClean="0"/>
              <a:t/>
            </a:r>
            <a:br>
              <a:rPr lang="fr-FR" sz="3100" dirty="0" smtClean="0"/>
            </a:br>
            <a:r>
              <a:rPr lang="fr-FR" sz="3100" dirty="0" smtClean="0"/>
              <a:t/>
            </a:r>
            <a:br>
              <a:rPr lang="fr-FR" sz="3100" dirty="0" smtClean="0"/>
            </a:br>
            <a:r>
              <a:rPr lang="fr-FR" sz="3100" dirty="0" smtClean="0"/>
              <a:t/>
            </a:r>
            <a:br>
              <a:rPr lang="fr-FR" sz="3100" dirty="0" smtClean="0"/>
            </a:br>
            <a:r>
              <a:rPr lang="fr-FR" sz="3100" dirty="0" smtClean="0"/>
              <a:t/>
            </a:r>
            <a:br>
              <a:rPr lang="fr-FR" sz="3100" dirty="0" smtClean="0"/>
            </a:br>
            <a:r>
              <a:rPr lang="fr-FR" sz="3100" dirty="0" smtClean="0"/>
              <a:t/>
            </a:r>
            <a:br>
              <a:rPr lang="fr-FR" sz="3100" dirty="0" smtClean="0"/>
            </a:br>
            <a:r>
              <a:rPr lang="fr-FR" sz="3100" dirty="0" smtClean="0">
                <a:solidFill>
                  <a:schemeClr val="accent5"/>
                </a:solidFill>
              </a:rPr>
              <a:t/>
            </a:r>
            <a:br>
              <a:rPr lang="fr-FR" sz="3100" dirty="0" smtClean="0">
                <a:solidFill>
                  <a:schemeClr val="accent5"/>
                </a:solidFill>
              </a:rPr>
            </a:br>
            <a:r>
              <a:rPr lang="fr-FR" sz="3100" dirty="0" smtClean="0">
                <a:solidFill>
                  <a:schemeClr val="accent5"/>
                </a:solidFill>
              </a:rPr>
              <a:t>Différenciation pédagogique : comment adapter le tutorat pour maximiser la réussite des étudiants ?</a:t>
            </a:r>
            <a:r>
              <a:rPr lang="fr-FR" dirty="0" smtClean="0"/>
              <a:t/>
            </a:r>
            <a:br>
              <a:rPr lang="fr-FR" dirty="0" smtClean="0"/>
            </a:br>
            <a:endParaRPr lang="fr-FR" dirty="0"/>
          </a:p>
        </p:txBody>
      </p:sp>
      <p:pic>
        <p:nvPicPr>
          <p:cNvPr id="1026" name="Picture 2" descr="C:\Users\USER\Desktop\fed\sigle.png"/>
          <p:cNvPicPr>
            <a:picLocks noChangeAspect="1" noChangeArrowheads="1"/>
          </p:cNvPicPr>
          <p:nvPr/>
        </p:nvPicPr>
        <p:blipFill>
          <a:blip r:embed="rId2"/>
          <a:srcRect/>
          <a:stretch>
            <a:fillRect/>
          </a:stretch>
        </p:blipFill>
        <p:spPr bwMode="auto">
          <a:xfrm>
            <a:off x="357158" y="357166"/>
            <a:ext cx="1866900" cy="714375"/>
          </a:xfrm>
          <a:prstGeom prst="rect">
            <a:avLst/>
          </a:prstGeom>
          <a:noFill/>
        </p:spPr>
      </p:pic>
      <p:sp>
        <p:nvSpPr>
          <p:cNvPr id="5" name="ZoneTexte 4"/>
          <p:cNvSpPr txBox="1"/>
          <p:nvPr/>
        </p:nvSpPr>
        <p:spPr>
          <a:xfrm>
            <a:off x="2428828" y="571480"/>
            <a:ext cx="6715172" cy="369332"/>
          </a:xfrm>
          <a:prstGeom prst="rect">
            <a:avLst/>
          </a:prstGeom>
          <a:noFill/>
        </p:spPr>
        <p:txBody>
          <a:bodyPr wrap="square" rtlCol="0">
            <a:spAutoFit/>
          </a:bodyPr>
          <a:lstStyle/>
          <a:p>
            <a:r>
              <a:rPr lang="fr-FR" b="1" i="1" dirty="0" smtClean="0">
                <a:solidFill>
                  <a:schemeClr val="accent1">
                    <a:lumMod val="75000"/>
                  </a:schemeClr>
                </a:solidFill>
                <a:latin typeface="Arial" pitchFamily="34" charset="0"/>
                <a:cs typeface="Arial" pitchFamily="34" charset="0"/>
              </a:rPr>
              <a:t>Fédération Interuniversitaire de l'enseignement à distance</a:t>
            </a:r>
            <a:endParaRPr lang="fr-FR" b="1" dirty="0">
              <a:solidFill>
                <a:schemeClr val="accent1">
                  <a:lumMod val="75000"/>
                </a:schemeClr>
              </a:solidFill>
              <a:latin typeface="Arial" pitchFamily="34" charset="0"/>
              <a:cs typeface="Arial" pitchFamily="34" charset="0"/>
            </a:endParaRPr>
          </a:p>
        </p:txBody>
      </p:sp>
      <p:pic>
        <p:nvPicPr>
          <p:cNvPr id="1027" name="Picture 3"/>
          <p:cNvPicPr>
            <a:picLocks noChangeAspect="1" noChangeArrowheads="1"/>
          </p:cNvPicPr>
          <p:nvPr/>
        </p:nvPicPr>
        <p:blipFill>
          <a:blip r:embed="rId3"/>
          <a:srcRect/>
          <a:stretch>
            <a:fillRect/>
          </a:stretch>
        </p:blipFill>
        <p:spPr bwMode="auto">
          <a:xfrm>
            <a:off x="2428860" y="3714752"/>
            <a:ext cx="4214842" cy="823914"/>
          </a:xfrm>
          <a:prstGeom prst="rect">
            <a:avLst/>
          </a:prstGeom>
          <a:noFill/>
          <a:ln w="9525">
            <a:noFill/>
            <a:miter lim="800000"/>
            <a:headEnd/>
            <a:tailEnd/>
          </a:ln>
          <a:effectLst/>
        </p:spPr>
      </p:pic>
      <p:sp>
        <p:nvSpPr>
          <p:cNvPr id="7" name="ZoneTexte 6"/>
          <p:cNvSpPr txBox="1"/>
          <p:nvPr/>
        </p:nvSpPr>
        <p:spPr>
          <a:xfrm>
            <a:off x="3143240" y="6000768"/>
            <a:ext cx="2857520" cy="369332"/>
          </a:xfrm>
          <a:prstGeom prst="rect">
            <a:avLst/>
          </a:prstGeom>
          <a:noFill/>
        </p:spPr>
        <p:txBody>
          <a:bodyPr wrap="square" rtlCol="0">
            <a:spAutoFit/>
          </a:bodyPr>
          <a:lstStyle/>
          <a:p>
            <a:pPr algn="ctr"/>
            <a:r>
              <a:rPr lang="fr-FR" b="1" dirty="0" smtClean="0"/>
              <a:t>23 MARS 2022</a:t>
            </a:r>
            <a:endParaRPr lang="fr-F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10</a:t>
            </a:fld>
            <a:endParaRPr lang="fr-BE"/>
          </a:p>
        </p:txBody>
      </p:sp>
      <p:sp>
        <p:nvSpPr>
          <p:cNvPr id="4" name="Titre 3"/>
          <p:cNvSpPr>
            <a:spLocks noGrp="1"/>
          </p:cNvSpPr>
          <p:nvPr>
            <p:ph type="title"/>
          </p:nvPr>
        </p:nvSpPr>
        <p:spPr/>
        <p:txBody>
          <a:bodyPr>
            <a:normAutofit/>
          </a:bodyPr>
          <a:lstStyle/>
          <a:p>
            <a:r>
              <a:rPr lang="fr-FR" sz="3700" dirty="0" smtClean="0">
                <a:solidFill>
                  <a:schemeClr val="bg2">
                    <a:lumMod val="25000"/>
                  </a:schemeClr>
                </a:solidFill>
              </a:rPr>
              <a:t>Objectifs de la différentiation</a:t>
            </a:r>
          </a:p>
        </p:txBody>
      </p:sp>
      <p:sp>
        <p:nvSpPr>
          <p:cNvPr id="5" name="ZoneTexte 4"/>
          <p:cNvSpPr txBox="1"/>
          <p:nvPr/>
        </p:nvSpPr>
        <p:spPr>
          <a:xfrm>
            <a:off x="428596" y="1428736"/>
            <a:ext cx="8286808" cy="4801314"/>
          </a:xfrm>
          <a:prstGeom prst="rect">
            <a:avLst/>
          </a:prstGeom>
          <a:noFill/>
        </p:spPr>
        <p:txBody>
          <a:bodyPr wrap="square" rtlCol="0">
            <a:spAutoFit/>
          </a:bodyPr>
          <a:lstStyle/>
          <a:p>
            <a:pPr>
              <a:buFont typeface="Arial" pitchFamily="34" charset="0"/>
              <a:buChar char="•"/>
            </a:pPr>
            <a:r>
              <a:rPr lang="fr-FR" sz="2400" dirty="0" smtClean="0"/>
              <a:t>Adapter l’enseignement aux besoins de tous les étudiants.</a:t>
            </a:r>
          </a:p>
          <a:p>
            <a:endParaRPr lang="fr-FR" sz="2400" dirty="0" smtClean="0"/>
          </a:p>
          <a:p>
            <a:pPr>
              <a:buFont typeface="Arial" pitchFamily="34" charset="0"/>
              <a:buChar char="•"/>
            </a:pPr>
            <a:r>
              <a:rPr lang="fr-FR" sz="2400" dirty="0" smtClean="0"/>
              <a:t>Permettre à tous d’atteindre les mêmes objectifs</a:t>
            </a:r>
          </a:p>
          <a:p>
            <a:r>
              <a:rPr lang="fr-FR" sz="2400" dirty="0" smtClean="0"/>
              <a:t>.</a:t>
            </a:r>
          </a:p>
          <a:p>
            <a:pPr>
              <a:buFont typeface="Arial" pitchFamily="34" charset="0"/>
              <a:buChar char="•"/>
            </a:pPr>
            <a:r>
              <a:rPr lang="fr-FR" sz="2400" dirty="0" smtClean="0"/>
              <a:t>Aider les étudiants à affronter leurs difficultés</a:t>
            </a:r>
          </a:p>
          <a:p>
            <a:endParaRPr lang="fr-FR" sz="2400" dirty="0" smtClean="0"/>
          </a:p>
          <a:p>
            <a:pPr>
              <a:buFont typeface="Arial" pitchFamily="34" charset="0"/>
              <a:buChar char="•"/>
            </a:pPr>
            <a:r>
              <a:rPr lang="fr-FR" sz="2400" dirty="0" smtClean="0"/>
              <a:t>Permettre à chacun de s’investir dans les activités selon ses intérêts et ses possibilités.</a:t>
            </a:r>
          </a:p>
          <a:p>
            <a:endParaRPr lang="fr-FR" sz="2400" dirty="0" smtClean="0"/>
          </a:p>
          <a:p>
            <a:pPr>
              <a:buFont typeface="Arial" pitchFamily="34" charset="0"/>
              <a:buChar char="•"/>
            </a:pPr>
            <a:r>
              <a:rPr lang="fr-FR" sz="2400" dirty="0" smtClean="0"/>
              <a:t>Garder une dynamique collective orientée vers des objectifs communs. </a:t>
            </a:r>
          </a:p>
          <a:p>
            <a:r>
              <a:rPr lang="fr-FR" dirty="0" smtClean="0"/>
              <a:t> </a:t>
            </a:r>
            <a:endParaRPr lang="fr-FR" dirty="0"/>
          </a:p>
        </p:txBody>
      </p:sp>
      <p:pic>
        <p:nvPicPr>
          <p:cNvPr id="7" name="Picture 2"/>
          <p:cNvPicPr>
            <a:picLocks noChangeAspect="1" noChangeArrowheads="1"/>
          </p:cNvPicPr>
          <p:nvPr/>
        </p:nvPicPr>
        <p:blipFill>
          <a:blip r:embed="rId2"/>
          <a:srcRect/>
          <a:stretch>
            <a:fillRect/>
          </a:stretch>
        </p:blipFill>
        <p:spPr bwMode="auto">
          <a:xfrm>
            <a:off x="7929586" y="785794"/>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F4668DC-857F-487D-BFFA-8C0CA5037977}" type="slidenum">
              <a:rPr lang="fr-BE" smtClean="0"/>
              <a:pPr/>
              <a:t>11</a:t>
            </a:fld>
            <a:endParaRPr lang="fr-BE"/>
          </a:p>
        </p:txBody>
      </p:sp>
      <p:sp>
        <p:nvSpPr>
          <p:cNvPr id="3" name="Titre 2"/>
          <p:cNvSpPr>
            <a:spLocks noGrp="1"/>
          </p:cNvSpPr>
          <p:nvPr>
            <p:ph type="title"/>
          </p:nvPr>
        </p:nvSpPr>
        <p:spPr/>
        <p:txBody>
          <a:bodyPr>
            <a:normAutofit fontScale="90000"/>
          </a:bodyPr>
          <a:lstStyle/>
          <a:p>
            <a:r>
              <a:rPr lang="fr-FR" sz="3600" b="0" dirty="0" smtClean="0"/>
              <a:t/>
            </a:r>
            <a:br>
              <a:rPr lang="fr-FR" sz="3600" b="0" dirty="0" smtClean="0"/>
            </a:br>
            <a:r>
              <a:rPr lang="fr-FR" dirty="0" smtClean="0">
                <a:solidFill>
                  <a:schemeClr val="bg2">
                    <a:lumMod val="25000"/>
                  </a:schemeClr>
                </a:solidFill>
              </a:rPr>
              <a:t>Aspects de différentiation(1)</a:t>
            </a:r>
            <a:br>
              <a:rPr lang="fr-FR" dirty="0" smtClean="0">
                <a:solidFill>
                  <a:schemeClr val="bg2">
                    <a:lumMod val="25000"/>
                  </a:schemeClr>
                </a:solidFill>
              </a:rPr>
            </a:br>
            <a:endParaRPr lang="fr-FR" dirty="0">
              <a:solidFill>
                <a:schemeClr val="bg2">
                  <a:lumMod val="25000"/>
                </a:schemeClr>
              </a:solidFill>
            </a:endParaRPr>
          </a:p>
        </p:txBody>
      </p:sp>
      <p:pic>
        <p:nvPicPr>
          <p:cNvPr id="3075" name="Picture 3"/>
          <p:cNvPicPr>
            <a:picLocks noChangeAspect="1" noChangeArrowheads="1"/>
          </p:cNvPicPr>
          <p:nvPr/>
        </p:nvPicPr>
        <p:blipFill>
          <a:blip r:embed="rId3"/>
          <a:srcRect/>
          <a:stretch>
            <a:fillRect/>
          </a:stretch>
        </p:blipFill>
        <p:spPr bwMode="auto">
          <a:xfrm>
            <a:off x="571473" y="1214422"/>
            <a:ext cx="8143932" cy="5286412"/>
          </a:xfrm>
          <a:prstGeom prst="rect">
            <a:avLst/>
          </a:prstGeom>
          <a:noFill/>
          <a:ln w="9525">
            <a:noFill/>
            <a:miter lim="800000"/>
            <a:headEnd/>
            <a:tailEnd/>
          </a:ln>
          <a:effectLst/>
        </p:spPr>
      </p:pic>
      <p:pic>
        <p:nvPicPr>
          <p:cNvPr id="5" name="Picture 2"/>
          <p:cNvPicPr>
            <a:picLocks noChangeAspect="1" noChangeArrowheads="1"/>
          </p:cNvPicPr>
          <p:nvPr/>
        </p:nvPicPr>
        <p:blipFill>
          <a:blip r:embed="rId4"/>
          <a:srcRect/>
          <a:stretch>
            <a:fillRect/>
          </a:stretch>
        </p:blipFill>
        <p:spPr bwMode="auto">
          <a:xfrm>
            <a:off x="7500958" y="857232"/>
            <a:ext cx="771525" cy="809625"/>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12</a:t>
            </a:fld>
            <a:endParaRPr lang="fr-BE"/>
          </a:p>
        </p:txBody>
      </p:sp>
      <p:sp>
        <p:nvSpPr>
          <p:cNvPr id="4" name="Titre 3"/>
          <p:cNvSpPr>
            <a:spLocks noGrp="1"/>
          </p:cNvSpPr>
          <p:nvPr>
            <p:ph type="title"/>
          </p:nvPr>
        </p:nvSpPr>
        <p:spPr/>
        <p:txBody>
          <a:bodyPr>
            <a:normAutofit fontScale="90000"/>
          </a:bodyPr>
          <a:lstStyle/>
          <a:p>
            <a:r>
              <a:rPr lang="fr-FR" dirty="0" smtClean="0">
                <a:solidFill>
                  <a:schemeClr val="bg2">
                    <a:lumMod val="25000"/>
                  </a:schemeClr>
                </a:solidFill>
              </a:rPr>
              <a:t>Aspects de différentiation(2)</a:t>
            </a:r>
            <a:br>
              <a:rPr lang="fr-FR" dirty="0" smtClean="0">
                <a:solidFill>
                  <a:schemeClr val="bg2">
                    <a:lumMod val="25000"/>
                  </a:schemeClr>
                </a:solidFill>
              </a:rPr>
            </a:br>
            <a:endParaRPr lang="fr-FR" dirty="0"/>
          </a:p>
        </p:txBody>
      </p:sp>
      <p:pic>
        <p:nvPicPr>
          <p:cNvPr id="7" name="Picture 2"/>
          <p:cNvPicPr>
            <a:picLocks noChangeAspect="1" noChangeArrowheads="1"/>
          </p:cNvPicPr>
          <p:nvPr/>
        </p:nvPicPr>
        <p:blipFill>
          <a:blip r:embed="rId2"/>
          <a:srcRect/>
          <a:stretch>
            <a:fillRect/>
          </a:stretch>
        </p:blipFill>
        <p:spPr bwMode="auto">
          <a:xfrm>
            <a:off x="8072462" y="357166"/>
            <a:ext cx="771525" cy="809625"/>
          </a:xfrm>
          <a:prstGeom prst="rect">
            <a:avLst/>
          </a:prstGeom>
          <a:noFill/>
          <a:ln w="9525">
            <a:noFill/>
            <a:miter lim="800000"/>
            <a:headEnd/>
            <a:tailEnd/>
          </a:ln>
          <a:effectLst/>
        </p:spPr>
      </p:pic>
      <p:pic>
        <p:nvPicPr>
          <p:cNvPr id="2" name="Picture 2"/>
          <p:cNvPicPr>
            <a:picLocks noChangeAspect="1" noChangeArrowheads="1"/>
          </p:cNvPicPr>
          <p:nvPr/>
        </p:nvPicPr>
        <p:blipFill>
          <a:blip r:embed="rId3"/>
          <a:srcRect/>
          <a:stretch>
            <a:fillRect/>
          </a:stretch>
        </p:blipFill>
        <p:spPr bwMode="auto">
          <a:xfrm>
            <a:off x="438150" y="1357298"/>
            <a:ext cx="8705850" cy="1781175"/>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a:srcRect/>
          <a:stretch>
            <a:fillRect/>
          </a:stretch>
        </p:blipFill>
        <p:spPr bwMode="auto">
          <a:xfrm>
            <a:off x="333375" y="4786322"/>
            <a:ext cx="8810625" cy="1171575"/>
          </a:xfrm>
          <a:prstGeom prst="rect">
            <a:avLst/>
          </a:prstGeom>
          <a:noFill/>
          <a:ln w="9525">
            <a:noFill/>
            <a:miter lim="800000"/>
            <a:headEnd/>
            <a:tailEnd/>
          </a:ln>
          <a:effectLst/>
        </p:spPr>
      </p:pic>
      <p:sp>
        <p:nvSpPr>
          <p:cNvPr id="10" name="ZoneTexte 9"/>
          <p:cNvSpPr txBox="1"/>
          <p:nvPr/>
        </p:nvSpPr>
        <p:spPr>
          <a:xfrm>
            <a:off x="357158" y="3286124"/>
            <a:ext cx="8286808" cy="1200329"/>
          </a:xfrm>
          <a:prstGeom prst="rect">
            <a:avLst/>
          </a:prstGeom>
          <a:noFill/>
        </p:spPr>
        <p:txBody>
          <a:bodyPr wrap="square" rtlCol="0">
            <a:spAutoFit/>
          </a:bodyPr>
          <a:lstStyle/>
          <a:p>
            <a:pPr>
              <a:buFont typeface="Arial" pitchFamily="34" charset="0"/>
              <a:buChar char="•"/>
            </a:pPr>
            <a:r>
              <a:rPr lang="fr-FR" sz="2400" b="1" dirty="0" smtClean="0"/>
              <a:t>Les processus: </a:t>
            </a:r>
            <a:r>
              <a:rPr lang="fr-FR" sz="2400" dirty="0" smtClean="0"/>
              <a:t>le comment de la tâche, Les stratégies pour que tous les étudiants entrent dans les apprentissages.</a:t>
            </a:r>
            <a:endParaRPr lang="fr-F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13</a:t>
            </a:fld>
            <a:endParaRPr lang="fr-BE"/>
          </a:p>
        </p:txBody>
      </p:sp>
      <p:sp>
        <p:nvSpPr>
          <p:cNvPr id="4" name="Titre 3"/>
          <p:cNvSpPr>
            <a:spLocks noGrp="1"/>
          </p:cNvSpPr>
          <p:nvPr>
            <p:ph type="title"/>
          </p:nvPr>
        </p:nvSpPr>
        <p:spPr/>
        <p:txBody>
          <a:bodyPr>
            <a:normAutofit fontScale="90000"/>
          </a:bodyPr>
          <a:lstStyle/>
          <a:p>
            <a:r>
              <a:rPr lang="fr-FR" dirty="0" smtClean="0">
                <a:solidFill>
                  <a:schemeClr val="bg2">
                    <a:lumMod val="25000"/>
                  </a:schemeClr>
                </a:solidFill>
              </a:rPr>
              <a:t>Aspects de différentiation: </a:t>
            </a:r>
            <a:r>
              <a:rPr lang="fr-FR" sz="1800" dirty="0" smtClean="0">
                <a:solidFill>
                  <a:schemeClr val="bg2">
                    <a:lumMod val="25000"/>
                  </a:schemeClr>
                </a:solidFill>
              </a:rPr>
              <a:t>Les contenus</a:t>
            </a:r>
            <a:r>
              <a:rPr lang="fr-FR" dirty="0" smtClean="0">
                <a:solidFill>
                  <a:schemeClr val="bg2">
                    <a:lumMod val="25000"/>
                  </a:schemeClr>
                </a:solidFill>
              </a:rPr>
              <a:t/>
            </a:r>
            <a:br>
              <a:rPr lang="fr-FR" dirty="0" smtClean="0">
                <a:solidFill>
                  <a:schemeClr val="bg2">
                    <a:lumMod val="25000"/>
                  </a:schemeClr>
                </a:solidFill>
              </a:rPr>
            </a:br>
            <a:endParaRPr lang="fr-FR" dirty="0"/>
          </a:p>
        </p:txBody>
      </p:sp>
      <p:sp>
        <p:nvSpPr>
          <p:cNvPr id="5" name="ZoneTexte 4"/>
          <p:cNvSpPr txBox="1"/>
          <p:nvPr/>
        </p:nvSpPr>
        <p:spPr>
          <a:xfrm>
            <a:off x="428596" y="857232"/>
            <a:ext cx="8001056" cy="5539978"/>
          </a:xfrm>
          <a:prstGeom prst="rect">
            <a:avLst/>
          </a:prstGeom>
          <a:noFill/>
        </p:spPr>
        <p:txBody>
          <a:bodyPr wrap="square" rtlCol="0">
            <a:spAutoFit/>
          </a:bodyPr>
          <a:lstStyle/>
          <a:p>
            <a:pPr algn="just">
              <a:buFont typeface="Arial" pitchFamily="34" charset="0"/>
              <a:buChar char="•"/>
            </a:pPr>
            <a:r>
              <a:rPr lang="fr-FR" sz="2400" dirty="0" smtClean="0">
                <a:latin typeface="Times New Roman" pitchFamily="18" charset="0"/>
                <a:cs typeface="Times New Roman" pitchFamily="18" charset="0"/>
              </a:rPr>
              <a:t>Varier le niveau de complexité dans la formation et </a:t>
            </a:r>
            <a:r>
              <a:rPr lang="fr-FR" sz="2400" dirty="0" smtClean="0">
                <a:solidFill>
                  <a:schemeClr val="bg2">
                    <a:lumMod val="50000"/>
                  </a:schemeClr>
                </a:solidFill>
                <a:latin typeface="Times New Roman" pitchFamily="18" charset="0"/>
                <a:cs typeface="Times New Roman" pitchFamily="18" charset="0"/>
              </a:rPr>
              <a:t>en devoir.</a:t>
            </a:r>
          </a:p>
          <a:p>
            <a:pPr algn="just"/>
            <a:endParaRPr lang="fr-FR" sz="2400" dirty="0" smtClean="0">
              <a:solidFill>
                <a:schemeClr val="bg2">
                  <a:lumMod val="50000"/>
                </a:schemeClr>
              </a:solidFill>
              <a:latin typeface="Times New Roman" pitchFamily="18" charset="0"/>
              <a:cs typeface="Times New Roman" pitchFamily="18" charset="0"/>
            </a:endParaRPr>
          </a:p>
          <a:p>
            <a:pPr algn="just">
              <a:buFont typeface="Arial" pitchFamily="34" charset="0"/>
              <a:buChar char="•"/>
            </a:pPr>
            <a:r>
              <a:rPr lang="fr-FR" sz="2400" dirty="0" smtClean="0">
                <a:latin typeface="Times New Roman" pitchFamily="18" charset="0"/>
                <a:cs typeface="Times New Roman" pitchFamily="18" charset="0"/>
              </a:rPr>
              <a:t>Le problème ouvert avec plusieurs méthodes de </a:t>
            </a:r>
            <a:r>
              <a:rPr lang="fr-FR" sz="2400" dirty="0" smtClean="0">
                <a:latin typeface="Times New Roman" pitchFamily="18" charset="0"/>
                <a:cs typeface="Times New Roman" pitchFamily="18" charset="0"/>
              </a:rPr>
              <a:t>résolution(encourager </a:t>
            </a:r>
            <a:r>
              <a:rPr lang="fr-FR" sz="2400" dirty="0" smtClean="0">
                <a:latin typeface="Times New Roman" pitchFamily="18" charset="0"/>
                <a:cs typeface="Times New Roman" pitchFamily="18" charset="0"/>
              </a:rPr>
              <a:t>à la prise d’initiative…)</a:t>
            </a:r>
          </a:p>
          <a:p>
            <a:pPr algn="just"/>
            <a:endParaRPr lang="fr-FR" sz="2400" dirty="0" smtClean="0">
              <a:latin typeface="Times New Roman" pitchFamily="18" charset="0"/>
              <a:cs typeface="Times New Roman" pitchFamily="18" charset="0"/>
            </a:endParaRPr>
          </a:p>
          <a:p>
            <a:pPr algn="just">
              <a:buFont typeface="Arial" pitchFamily="34" charset="0"/>
              <a:buChar char="•"/>
            </a:pPr>
            <a:r>
              <a:rPr lang="fr-FR" sz="2400" dirty="0" smtClean="0">
                <a:latin typeface="Times New Roman" pitchFamily="18" charset="0"/>
                <a:cs typeface="Times New Roman" pitchFamily="18" charset="0"/>
              </a:rPr>
              <a:t>Donner du lien avec des situations concrètes(vie quotidienne, culture, …)</a:t>
            </a:r>
          </a:p>
          <a:p>
            <a:pPr algn="just"/>
            <a:endParaRPr lang="fr-FR" sz="2400" dirty="0" smtClean="0">
              <a:latin typeface="Times New Roman" pitchFamily="18" charset="0"/>
              <a:cs typeface="Times New Roman" pitchFamily="18" charset="0"/>
            </a:endParaRPr>
          </a:p>
          <a:p>
            <a:pPr algn="just">
              <a:buFont typeface="Arial" pitchFamily="34" charset="0"/>
              <a:buChar char="•"/>
            </a:pPr>
            <a:r>
              <a:rPr lang="fr-FR" sz="2400" dirty="0" smtClean="0">
                <a:latin typeface="Times New Roman" pitchFamily="18" charset="0"/>
                <a:cs typeface="Times New Roman" pitchFamily="18" charset="0"/>
              </a:rPr>
              <a:t>Varier les différentes façon d’énoncer la consigne: document de magasine, vidéo de journaliste, le recours au texte, à l’image. Au son…)</a:t>
            </a:r>
          </a:p>
          <a:p>
            <a:pPr algn="just"/>
            <a:endParaRPr lang="fr-FR" sz="2400" dirty="0" smtClean="0">
              <a:latin typeface="Times New Roman" pitchFamily="18" charset="0"/>
              <a:cs typeface="Times New Roman" pitchFamily="18" charset="0"/>
            </a:endParaRPr>
          </a:p>
          <a:p>
            <a:pPr algn="just">
              <a:buFont typeface="Arial" pitchFamily="34" charset="0"/>
              <a:buChar char="•"/>
            </a:pPr>
            <a:r>
              <a:rPr lang="fr-FR" sz="2400" dirty="0" smtClean="0">
                <a:latin typeface="Times New Roman" pitchFamily="18" charset="0"/>
                <a:cs typeface="Times New Roman" pitchFamily="18" charset="0"/>
              </a:rPr>
              <a:t>Prévoir du travail pour les plus rapides: défis, prolongement, bonus…</a:t>
            </a:r>
          </a:p>
          <a:p>
            <a:pPr>
              <a:buFont typeface="Arial" pitchFamily="34" charset="0"/>
              <a:buChar char="•"/>
            </a:pPr>
            <a:endParaRPr lang="fr-FR" dirty="0"/>
          </a:p>
        </p:txBody>
      </p:sp>
      <p:pic>
        <p:nvPicPr>
          <p:cNvPr id="8" name="Picture 2"/>
          <p:cNvPicPr>
            <a:picLocks noChangeAspect="1" noChangeArrowheads="1"/>
          </p:cNvPicPr>
          <p:nvPr/>
        </p:nvPicPr>
        <p:blipFill>
          <a:blip r:embed="rId2"/>
          <a:srcRect/>
          <a:stretch>
            <a:fillRect/>
          </a:stretch>
        </p:blipFill>
        <p:spPr bwMode="auto">
          <a:xfrm>
            <a:off x="8572528" y="500042"/>
            <a:ext cx="571472"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14</a:t>
            </a:fld>
            <a:endParaRPr lang="fr-BE"/>
          </a:p>
        </p:txBody>
      </p:sp>
      <p:sp>
        <p:nvSpPr>
          <p:cNvPr id="4" name="Titre 3"/>
          <p:cNvSpPr>
            <a:spLocks noGrp="1"/>
          </p:cNvSpPr>
          <p:nvPr>
            <p:ph type="title"/>
          </p:nvPr>
        </p:nvSpPr>
        <p:spPr/>
        <p:txBody>
          <a:bodyPr/>
          <a:lstStyle/>
          <a:p>
            <a:r>
              <a:rPr lang="fr-FR" sz="3600" dirty="0" smtClean="0">
                <a:solidFill>
                  <a:schemeClr val="bg2">
                    <a:lumMod val="25000"/>
                  </a:schemeClr>
                </a:solidFill>
              </a:rPr>
              <a:t>Aspects de différentiation: </a:t>
            </a:r>
            <a:r>
              <a:rPr lang="fr-FR" sz="1800" dirty="0" smtClean="0">
                <a:solidFill>
                  <a:schemeClr val="bg2">
                    <a:lumMod val="25000"/>
                  </a:schemeClr>
                </a:solidFill>
              </a:rPr>
              <a:t>Les structures</a:t>
            </a:r>
            <a:endParaRPr lang="fr-FR" dirty="0"/>
          </a:p>
        </p:txBody>
      </p:sp>
      <p:sp>
        <p:nvSpPr>
          <p:cNvPr id="5" name="ZoneTexte 4"/>
          <p:cNvSpPr txBox="1"/>
          <p:nvPr/>
        </p:nvSpPr>
        <p:spPr>
          <a:xfrm>
            <a:off x="428596" y="1428736"/>
            <a:ext cx="8001056" cy="4924425"/>
          </a:xfrm>
          <a:prstGeom prst="rect">
            <a:avLst/>
          </a:prstGeom>
          <a:noFill/>
        </p:spPr>
        <p:txBody>
          <a:bodyPr wrap="square" rtlCol="0">
            <a:spAutoFit/>
          </a:bodyPr>
          <a:lstStyle/>
          <a:p>
            <a:pPr algn="just">
              <a:buFont typeface="Arial" pitchFamily="34" charset="0"/>
              <a:buChar char="•"/>
            </a:pPr>
            <a:r>
              <a:rPr lang="fr-FR" sz="2000" dirty="0" smtClean="0"/>
              <a:t>La recherche individuelle.par petits groupes, en plénière.</a:t>
            </a:r>
          </a:p>
          <a:p>
            <a:pPr algn="just"/>
            <a:endParaRPr lang="fr-FR" sz="2000" dirty="0" smtClean="0"/>
          </a:p>
          <a:p>
            <a:pPr algn="just"/>
            <a:endParaRPr lang="fr-FR" sz="2000" dirty="0" smtClean="0"/>
          </a:p>
          <a:p>
            <a:pPr algn="just">
              <a:buFont typeface="Arial" pitchFamily="34" charset="0"/>
              <a:buChar char="•"/>
            </a:pPr>
            <a:r>
              <a:rPr lang="fr-FR" sz="2000" dirty="0" smtClean="0"/>
              <a:t>Le travail collaboratif: favoriser le tutorat par les pairs, réalisation de production commune.</a:t>
            </a:r>
          </a:p>
          <a:p>
            <a:pPr algn="just"/>
            <a:endParaRPr lang="fr-FR" sz="2000" dirty="0" smtClean="0"/>
          </a:p>
          <a:p>
            <a:pPr algn="just">
              <a:buFont typeface="Arial" pitchFamily="34" charset="0"/>
              <a:buChar char="•"/>
            </a:pPr>
            <a:r>
              <a:rPr lang="fr-FR" sz="2000" dirty="0" smtClean="0"/>
              <a:t>Favoriser les activités mentales.</a:t>
            </a:r>
          </a:p>
          <a:p>
            <a:pPr algn="just">
              <a:buFont typeface="Arial" pitchFamily="34" charset="0"/>
              <a:buChar char="•"/>
            </a:pPr>
            <a:endParaRPr lang="fr-FR" sz="2000" dirty="0" smtClean="0"/>
          </a:p>
          <a:p>
            <a:pPr algn="just">
              <a:buFont typeface="Arial" pitchFamily="34" charset="0"/>
              <a:buChar char="•"/>
            </a:pPr>
            <a:r>
              <a:rPr lang="fr-FR" sz="2000" dirty="0" smtClean="0"/>
              <a:t>Varier les différents temps de la classe(recherche, </a:t>
            </a:r>
            <a:r>
              <a:rPr lang="fr-FR" sz="2000" dirty="0" smtClean="0"/>
              <a:t>formalisation, </a:t>
            </a:r>
            <a:r>
              <a:rPr lang="fr-FR" sz="2000" dirty="0" smtClean="0"/>
              <a:t>exercices de base)</a:t>
            </a:r>
          </a:p>
          <a:p>
            <a:pPr algn="just"/>
            <a:endParaRPr lang="fr-FR" sz="2000" dirty="0" smtClean="0"/>
          </a:p>
          <a:p>
            <a:pPr algn="just">
              <a:buFont typeface="Arial" pitchFamily="34" charset="0"/>
              <a:buChar char="•"/>
            </a:pPr>
            <a:r>
              <a:rPr lang="fr-FR" sz="2000" dirty="0" smtClean="0"/>
              <a:t>Accès aux ressources et outils de la </a:t>
            </a:r>
            <a:r>
              <a:rPr lang="fr-FR" sz="2000" dirty="0" smtClean="0"/>
              <a:t>classe(cours </a:t>
            </a:r>
            <a:r>
              <a:rPr lang="fr-FR" sz="2000" dirty="0" smtClean="0"/>
              <a:t>en ligne, résumé de cours, autres ressources…)</a:t>
            </a:r>
          </a:p>
          <a:p>
            <a:pPr>
              <a:buFont typeface="Arial" pitchFamily="34" charset="0"/>
              <a:buChar char="•"/>
            </a:pPr>
            <a:endParaRPr lang="fr-FR" dirty="0" smtClean="0"/>
          </a:p>
          <a:p>
            <a:pPr>
              <a:buFont typeface="Arial" pitchFamily="34" charset="0"/>
              <a:buChar char="•"/>
            </a:pPr>
            <a:endParaRPr lang="fr-FR" dirty="0" smtClean="0"/>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15</a:t>
            </a:fld>
            <a:endParaRPr lang="fr-BE"/>
          </a:p>
        </p:txBody>
      </p:sp>
      <p:sp>
        <p:nvSpPr>
          <p:cNvPr id="4" name="Titre 3"/>
          <p:cNvSpPr>
            <a:spLocks noGrp="1"/>
          </p:cNvSpPr>
          <p:nvPr>
            <p:ph type="title"/>
          </p:nvPr>
        </p:nvSpPr>
        <p:spPr>
          <a:xfrm>
            <a:off x="457200" y="274638"/>
            <a:ext cx="8472518" cy="1143000"/>
          </a:xfrm>
        </p:spPr>
        <p:txBody>
          <a:bodyPr/>
          <a:lstStyle/>
          <a:p>
            <a:r>
              <a:rPr lang="fr-FR" sz="3600" dirty="0" smtClean="0">
                <a:solidFill>
                  <a:schemeClr val="bg2">
                    <a:lumMod val="25000"/>
                  </a:schemeClr>
                </a:solidFill>
              </a:rPr>
              <a:t>Aspects de différentiation: </a:t>
            </a:r>
            <a:r>
              <a:rPr lang="fr-FR" sz="2400" dirty="0" smtClean="0">
                <a:solidFill>
                  <a:schemeClr val="bg2">
                    <a:lumMod val="25000"/>
                  </a:schemeClr>
                </a:solidFill>
              </a:rPr>
              <a:t>Les processus</a:t>
            </a:r>
            <a:endParaRPr lang="fr-FR" dirty="0"/>
          </a:p>
        </p:txBody>
      </p:sp>
      <p:sp>
        <p:nvSpPr>
          <p:cNvPr id="5" name="ZoneTexte 4"/>
          <p:cNvSpPr txBox="1"/>
          <p:nvPr/>
        </p:nvSpPr>
        <p:spPr>
          <a:xfrm>
            <a:off x="571472" y="1142984"/>
            <a:ext cx="8358246" cy="4801314"/>
          </a:xfrm>
          <a:prstGeom prst="rect">
            <a:avLst/>
          </a:prstGeom>
          <a:noFill/>
        </p:spPr>
        <p:txBody>
          <a:bodyPr wrap="square" rtlCol="0">
            <a:spAutoFit/>
          </a:bodyPr>
          <a:lstStyle/>
          <a:p>
            <a:pPr>
              <a:buFont typeface="Arial" pitchFamily="34" charset="0"/>
              <a:buChar char="•"/>
            </a:pPr>
            <a:r>
              <a:rPr lang="fr-FR" dirty="0" smtClean="0"/>
              <a:t>Guider les activités: pour les problèmes </a:t>
            </a:r>
            <a:r>
              <a:rPr lang="fr-FR" dirty="0" smtClean="0"/>
              <a:t>et adapter </a:t>
            </a:r>
            <a:r>
              <a:rPr lang="fr-FR" dirty="0" smtClean="0"/>
              <a:t>l’autonomie des étudiants.</a:t>
            </a:r>
          </a:p>
          <a:p>
            <a:endParaRPr lang="fr-FR" dirty="0" smtClean="0"/>
          </a:p>
          <a:p>
            <a:pPr>
              <a:buFont typeface="Arial" pitchFamily="34" charset="0"/>
              <a:buChar char="•"/>
            </a:pPr>
            <a:r>
              <a:rPr lang="fr-FR" dirty="0" smtClean="0"/>
              <a:t>Accompagner les étudiants: s’assurer que chacun a pu s’engager dans la tâche. Aider à surmonter les obstacles.</a:t>
            </a:r>
          </a:p>
          <a:p>
            <a:endParaRPr lang="fr-FR" dirty="0" smtClean="0"/>
          </a:p>
          <a:p>
            <a:pPr>
              <a:buFont typeface="Arial" pitchFamily="34" charset="0"/>
              <a:buChar char="•"/>
            </a:pPr>
            <a:r>
              <a:rPr lang="fr-FR" dirty="0" smtClean="0"/>
              <a:t>Susciter les débats: confronter les idées, valider et valoriser les </a:t>
            </a:r>
            <a:r>
              <a:rPr lang="fr-FR" dirty="0" smtClean="0"/>
              <a:t>stratégies.</a:t>
            </a:r>
            <a:endParaRPr lang="fr-FR" dirty="0" smtClean="0"/>
          </a:p>
          <a:p>
            <a:endParaRPr lang="fr-FR" dirty="0" smtClean="0"/>
          </a:p>
          <a:p>
            <a:pPr>
              <a:buFont typeface="Arial" pitchFamily="34" charset="0"/>
              <a:buChar char="•"/>
            </a:pPr>
            <a:r>
              <a:rPr lang="fr-FR" dirty="0" smtClean="0"/>
              <a:t> Mettre en scène le problème: expliciter le problème le cas échéant. Utiliser des schémas, des logiciels de géométrie dynamique.</a:t>
            </a:r>
          </a:p>
          <a:p>
            <a:endParaRPr lang="fr-FR" dirty="0" smtClean="0"/>
          </a:p>
          <a:p>
            <a:pPr>
              <a:buFont typeface="Arial" pitchFamily="34" charset="0"/>
              <a:buChar char="•"/>
            </a:pPr>
            <a:r>
              <a:rPr lang="fr-FR" dirty="0" smtClean="0"/>
              <a:t>S’adapter aux différents profils des étudiants(auditifs, visuels, faire manipuler si possible…)</a:t>
            </a:r>
          </a:p>
          <a:p>
            <a:endParaRPr lang="fr-FR" dirty="0" smtClean="0"/>
          </a:p>
          <a:p>
            <a:pPr>
              <a:buFont typeface="Arial" pitchFamily="34" charset="0"/>
              <a:buChar char="•"/>
            </a:pPr>
            <a:r>
              <a:rPr lang="fr-FR" dirty="0" smtClean="0"/>
              <a:t>Établir une relation de confiance avec l’étudiant.</a:t>
            </a: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16</a:t>
            </a:fld>
            <a:endParaRPr lang="fr-BE"/>
          </a:p>
        </p:txBody>
      </p:sp>
      <p:sp>
        <p:nvSpPr>
          <p:cNvPr id="4" name="Titre 3"/>
          <p:cNvSpPr>
            <a:spLocks noGrp="1"/>
          </p:cNvSpPr>
          <p:nvPr>
            <p:ph type="title"/>
          </p:nvPr>
        </p:nvSpPr>
        <p:spPr>
          <a:xfrm>
            <a:off x="457200" y="274638"/>
            <a:ext cx="8472518" cy="1143000"/>
          </a:xfrm>
        </p:spPr>
        <p:txBody>
          <a:bodyPr>
            <a:normAutofit/>
          </a:bodyPr>
          <a:lstStyle/>
          <a:p>
            <a:r>
              <a:rPr lang="fr-FR" sz="4000" dirty="0" smtClean="0">
                <a:solidFill>
                  <a:schemeClr val="bg2">
                    <a:lumMod val="25000"/>
                  </a:schemeClr>
                </a:solidFill>
              </a:rPr>
              <a:t>Aspects de différentiation: </a:t>
            </a:r>
            <a:r>
              <a:rPr lang="fr-FR" sz="1600" dirty="0" smtClean="0">
                <a:solidFill>
                  <a:schemeClr val="bg2">
                    <a:lumMod val="25000"/>
                  </a:schemeClr>
                </a:solidFill>
              </a:rPr>
              <a:t>Les productions</a:t>
            </a:r>
            <a:endParaRPr lang="fr-FR" sz="1600" dirty="0"/>
          </a:p>
        </p:txBody>
      </p:sp>
      <p:sp>
        <p:nvSpPr>
          <p:cNvPr id="5" name="ZoneTexte 4"/>
          <p:cNvSpPr txBox="1"/>
          <p:nvPr/>
        </p:nvSpPr>
        <p:spPr>
          <a:xfrm>
            <a:off x="500034" y="2000240"/>
            <a:ext cx="7786742" cy="3139321"/>
          </a:xfrm>
          <a:prstGeom prst="rect">
            <a:avLst/>
          </a:prstGeom>
          <a:noFill/>
        </p:spPr>
        <p:txBody>
          <a:bodyPr wrap="square" rtlCol="0">
            <a:spAutoFit/>
          </a:bodyPr>
          <a:lstStyle/>
          <a:p>
            <a:pPr>
              <a:buFont typeface="Arial" pitchFamily="34" charset="0"/>
              <a:buChar char="•"/>
            </a:pPr>
            <a:r>
              <a:rPr lang="fr-FR" sz="2000" dirty="0" smtClean="0"/>
              <a:t>Débat(idée du concours </a:t>
            </a:r>
            <a:r>
              <a:rPr lang="fr-FR" sz="2000" dirty="0" smtClean="0"/>
              <a:t>math, </a:t>
            </a:r>
            <a:r>
              <a:rPr lang="fr-FR" sz="2000" dirty="0" smtClean="0"/>
              <a:t>recherche)</a:t>
            </a:r>
          </a:p>
          <a:p>
            <a:endParaRPr lang="fr-FR" sz="2000" dirty="0" smtClean="0"/>
          </a:p>
          <a:p>
            <a:pPr>
              <a:buFont typeface="Arial" pitchFamily="34" charset="0"/>
              <a:buChar char="•"/>
            </a:pPr>
            <a:r>
              <a:rPr lang="fr-FR" sz="2000" dirty="0" smtClean="0"/>
              <a:t>Rendu; écrit ou numérique</a:t>
            </a:r>
          </a:p>
          <a:p>
            <a:endParaRPr lang="fr-FR" sz="2000" dirty="0" smtClean="0"/>
          </a:p>
          <a:p>
            <a:pPr>
              <a:buFont typeface="Arial" pitchFamily="34" charset="0"/>
              <a:buChar char="•"/>
            </a:pPr>
            <a:r>
              <a:rPr lang="fr-FR" sz="2000" dirty="0" smtClean="0"/>
              <a:t>Valorisation des productions: les exposés</a:t>
            </a:r>
          </a:p>
          <a:p>
            <a:endParaRPr lang="fr-FR" sz="2000" dirty="0" smtClean="0"/>
          </a:p>
          <a:p>
            <a:pPr>
              <a:buFont typeface="Arial" pitchFamily="34" charset="0"/>
              <a:buChar char="•"/>
            </a:pPr>
            <a:r>
              <a:rPr lang="fr-FR" sz="2000" dirty="0" smtClean="0"/>
              <a:t>Différentiation de l’évaluation: exercices </a:t>
            </a:r>
            <a:r>
              <a:rPr lang="fr-FR" sz="2000" dirty="0" smtClean="0"/>
              <a:t>de </a:t>
            </a:r>
            <a:r>
              <a:rPr lang="fr-FR" sz="2000" dirty="0" smtClean="0"/>
              <a:t>plus, exercice au choix, exercice avec les conditions de réalisation différentes(temps, reprise et correction…) </a:t>
            </a:r>
          </a:p>
          <a:p>
            <a:endParaRPr lang="fr-FR" dirty="0"/>
          </a:p>
        </p:txBody>
      </p:sp>
      <p:pic>
        <p:nvPicPr>
          <p:cNvPr id="7" name="Picture 2"/>
          <p:cNvPicPr>
            <a:picLocks noChangeAspect="1" noChangeArrowheads="1"/>
          </p:cNvPicPr>
          <p:nvPr/>
        </p:nvPicPr>
        <p:blipFill>
          <a:blip r:embed="rId2"/>
          <a:srcRect/>
          <a:stretch>
            <a:fillRect/>
          </a:stretch>
        </p:blipFill>
        <p:spPr bwMode="auto">
          <a:xfrm>
            <a:off x="7858148" y="1214422"/>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17</a:t>
            </a:fld>
            <a:endParaRPr lang="fr-BE"/>
          </a:p>
        </p:txBody>
      </p:sp>
      <p:sp>
        <p:nvSpPr>
          <p:cNvPr id="4" name="Titre 3"/>
          <p:cNvSpPr>
            <a:spLocks noGrp="1"/>
          </p:cNvSpPr>
          <p:nvPr>
            <p:ph type="title"/>
          </p:nvPr>
        </p:nvSpPr>
        <p:spPr/>
        <p:txBody>
          <a:bodyPr>
            <a:noAutofit/>
          </a:bodyPr>
          <a:lstStyle/>
          <a:p>
            <a:r>
              <a:rPr lang="fr-FR" sz="4000" dirty="0" smtClean="0">
                <a:solidFill>
                  <a:schemeClr val="bg2">
                    <a:lumMod val="25000"/>
                  </a:schemeClr>
                </a:solidFill>
              </a:rPr>
              <a:t>Articuler 4 dimensions en jeu dans la DP</a:t>
            </a:r>
            <a:endParaRPr lang="fr-FR" sz="4000" dirty="0">
              <a:solidFill>
                <a:schemeClr val="bg2">
                  <a:lumMod val="25000"/>
                </a:schemeClr>
              </a:solidFill>
            </a:endParaRPr>
          </a:p>
        </p:txBody>
      </p:sp>
      <p:pic>
        <p:nvPicPr>
          <p:cNvPr id="3074" name="Picture 2"/>
          <p:cNvPicPr>
            <a:picLocks noGrp="1" noChangeAspect="1" noChangeArrowheads="1"/>
          </p:cNvPicPr>
          <p:nvPr>
            <p:ph idx="1"/>
          </p:nvPr>
        </p:nvPicPr>
        <p:blipFill>
          <a:blip r:embed="rId2"/>
          <a:srcRect/>
          <a:stretch>
            <a:fillRect/>
          </a:stretch>
        </p:blipFill>
        <p:spPr bwMode="auto">
          <a:xfrm>
            <a:off x="642910" y="1428736"/>
            <a:ext cx="8001056" cy="2500330"/>
          </a:xfrm>
          <a:prstGeom prst="rect">
            <a:avLst/>
          </a:prstGeom>
          <a:noFill/>
          <a:ln w="9525">
            <a:noFill/>
            <a:miter lim="800000"/>
            <a:headEnd/>
            <a:tailEnd/>
          </a:ln>
          <a:effectLst/>
        </p:spPr>
      </p:pic>
      <p:sp>
        <p:nvSpPr>
          <p:cNvPr id="8" name="ZoneTexte 7"/>
          <p:cNvSpPr txBox="1"/>
          <p:nvPr/>
        </p:nvSpPr>
        <p:spPr>
          <a:xfrm>
            <a:off x="642910" y="4143380"/>
            <a:ext cx="8286808" cy="923330"/>
          </a:xfrm>
          <a:prstGeom prst="rect">
            <a:avLst/>
          </a:prstGeom>
          <a:noFill/>
        </p:spPr>
        <p:txBody>
          <a:bodyPr wrap="square" rtlCol="0">
            <a:spAutoFit/>
          </a:bodyPr>
          <a:lstStyle/>
          <a:p>
            <a:r>
              <a:rPr lang="fr-FR" b="1" dirty="0" smtClean="0"/>
              <a:t>Dispositif de DP:  </a:t>
            </a:r>
            <a:r>
              <a:rPr lang="fr-FR" dirty="0" smtClean="0"/>
              <a:t>modalité de DP qui requièrent une planification et une organisation systématiques; groupes de besoins, tutorat entre étudiants, Plateformes de travail forum de discussion… </a:t>
            </a:r>
            <a:endParaRPr lang="fr-FR" dirty="0"/>
          </a:p>
        </p:txBody>
      </p:sp>
      <p:pic>
        <p:nvPicPr>
          <p:cNvPr id="9" name="Picture 2"/>
          <p:cNvPicPr>
            <a:picLocks noChangeAspect="1" noChangeArrowheads="1"/>
          </p:cNvPicPr>
          <p:nvPr/>
        </p:nvPicPr>
        <p:blipFill>
          <a:blip r:embed="rId3"/>
          <a:srcRect/>
          <a:stretch>
            <a:fillRect/>
          </a:stretch>
        </p:blipFill>
        <p:spPr bwMode="auto">
          <a:xfrm>
            <a:off x="7858148" y="357166"/>
            <a:ext cx="771525" cy="8096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a:srcRect/>
          <a:stretch>
            <a:fillRect/>
          </a:stretch>
        </p:blipFill>
        <p:spPr bwMode="auto">
          <a:xfrm>
            <a:off x="714348" y="5357826"/>
            <a:ext cx="7991475" cy="66675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pPr algn="just"/>
            <a:r>
              <a:rPr lang="fr-FR" dirty="0" smtClean="0"/>
              <a:t>Bon nombre de tuteurs, se retrouvent fortement démunis face à l’hétérogénéité des étudiants qui composent la classe dont ils ont la charge.</a:t>
            </a:r>
          </a:p>
          <a:p>
            <a:pPr algn="just">
              <a:buNone/>
            </a:pPr>
            <a:endParaRPr lang="fr-FR" dirty="0" smtClean="0"/>
          </a:p>
          <a:p>
            <a:pPr algn="just"/>
            <a:r>
              <a:rPr lang="fr-FR" dirty="0" smtClean="0"/>
              <a:t> Les réponses à ces difficultés convergent toujours vers la nécessité </a:t>
            </a:r>
            <a:r>
              <a:rPr lang="fr-FR" dirty="0" smtClean="0">
                <a:solidFill>
                  <a:schemeClr val="bg2">
                    <a:lumMod val="50000"/>
                  </a:schemeClr>
                </a:solidFill>
              </a:rPr>
              <a:t>d’approcher les étudiants au plus près de leurs besoins </a:t>
            </a:r>
            <a:r>
              <a:rPr lang="fr-FR" dirty="0" smtClean="0"/>
              <a:t>par le recours raisonné à une pédagogie différenciée.</a:t>
            </a:r>
          </a:p>
          <a:p>
            <a:pPr algn="just"/>
            <a:endParaRPr lang="fr-FR" dirty="0" smtClean="0"/>
          </a:p>
          <a:p>
            <a:pPr algn="just"/>
            <a:r>
              <a:rPr lang="fr-FR" dirty="0" smtClean="0"/>
              <a:t> il est souvent nécessaire </a:t>
            </a:r>
            <a:r>
              <a:rPr lang="fr-FR" dirty="0" smtClean="0"/>
              <a:t>de travailler </a:t>
            </a:r>
            <a:r>
              <a:rPr lang="fr-FR" dirty="0" smtClean="0"/>
              <a:t>avant tout sur la motivation pour enrôler les étudiants dans la tâche.</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18</a:t>
            </a:fld>
            <a:endParaRPr lang="fr-BE"/>
          </a:p>
        </p:txBody>
      </p:sp>
      <p:sp>
        <p:nvSpPr>
          <p:cNvPr id="4" name="Titre 3"/>
          <p:cNvSpPr>
            <a:spLocks noGrp="1"/>
          </p:cNvSpPr>
          <p:nvPr>
            <p:ph type="title"/>
          </p:nvPr>
        </p:nvSpPr>
        <p:spPr/>
        <p:txBody>
          <a:bodyPr>
            <a:noAutofit/>
          </a:bodyPr>
          <a:lstStyle/>
          <a:p>
            <a:r>
              <a:rPr lang="fr-FR" sz="4000" dirty="0" smtClean="0">
                <a:solidFill>
                  <a:schemeClr val="bg2">
                    <a:lumMod val="25000"/>
                  </a:schemeClr>
                </a:solidFill>
              </a:rPr>
              <a:t>Être enseignant tuteur  de nos jours(1)</a:t>
            </a:r>
          </a:p>
        </p:txBody>
      </p:sp>
      <p:pic>
        <p:nvPicPr>
          <p:cNvPr id="5" name="Picture 2"/>
          <p:cNvPicPr>
            <a:picLocks noChangeAspect="1" noChangeArrowheads="1"/>
          </p:cNvPicPr>
          <p:nvPr/>
        </p:nvPicPr>
        <p:blipFill>
          <a:blip r:embed="rId2"/>
          <a:srcRect/>
          <a:stretch>
            <a:fillRect/>
          </a:stretch>
        </p:blipFill>
        <p:spPr bwMode="auto">
          <a:xfrm>
            <a:off x="7715272" y="714356"/>
            <a:ext cx="771525" cy="809625"/>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1571612"/>
            <a:ext cx="8429684" cy="4525963"/>
          </a:xfrm>
        </p:spPr>
        <p:txBody>
          <a:bodyPr/>
          <a:lstStyle/>
          <a:p>
            <a:pPr marL="0" indent="0">
              <a:buNone/>
            </a:pPr>
            <a:r>
              <a:rPr lang="fr-FR" dirty="0" smtClean="0"/>
              <a:t>La DP est au cœur d’un faisceau de trois champs complémentaires qui lui donne pertinence et légitimité </a:t>
            </a:r>
            <a:r>
              <a:rPr lang="fr-FR" dirty="0" smtClean="0"/>
              <a:t>:</a:t>
            </a:r>
          </a:p>
          <a:p>
            <a:pPr marL="0" indent="0">
              <a:buNone/>
            </a:pPr>
            <a:endParaRPr lang="fr-FR" dirty="0" smtClean="0"/>
          </a:p>
          <a:p>
            <a:pPr marL="269875" indent="0">
              <a:buFont typeface="Wingdings" pitchFamily="2" charset="2"/>
              <a:buChar char="ü"/>
            </a:pPr>
            <a:r>
              <a:rPr lang="fr-FR" dirty="0" smtClean="0"/>
              <a:t> </a:t>
            </a:r>
            <a:r>
              <a:rPr lang="fr-FR" b="1" dirty="0" smtClean="0"/>
              <a:t>Des intentions éthiques </a:t>
            </a:r>
            <a:r>
              <a:rPr lang="fr-FR" dirty="0" smtClean="0">
                <a:solidFill>
                  <a:srgbClr val="C00000"/>
                </a:solidFill>
              </a:rPr>
              <a:t>nous déterminent </a:t>
            </a:r>
            <a:r>
              <a:rPr lang="fr-FR" dirty="0" smtClean="0"/>
              <a:t>; </a:t>
            </a:r>
          </a:p>
          <a:p>
            <a:pPr marL="269875" indent="0">
              <a:buNone/>
            </a:pPr>
            <a:endParaRPr lang="fr-FR" dirty="0" smtClean="0"/>
          </a:p>
          <a:p>
            <a:pPr marL="269875" indent="0">
              <a:buFont typeface="Wingdings" pitchFamily="2" charset="2"/>
              <a:buChar char="ü"/>
            </a:pPr>
            <a:r>
              <a:rPr lang="fr-FR" b="1" dirty="0" smtClean="0"/>
              <a:t>Des recherches en sciences de l’éducation </a:t>
            </a:r>
            <a:r>
              <a:rPr lang="fr-FR" dirty="0" smtClean="0">
                <a:solidFill>
                  <a:schemeClr val="accent2">
                    <a:lumMod val="75000"/>
                  </a:schemeClr>
                </a:solidFill>
              </a:rPr>
              <a:t>nous</a:t>
            </a:r>
            <a:r>
              <a:rPr lang="fr-FR" dirty="0" smtClean="0"/>
              <a:t> </a:t>
            </a:r>
            <a:r>
              <a:rPr lang="fr-FR" dirty="0" smtClean="0">
                <a:solidFill>
                  <a:srgbClr val="C00000"/>
                </a:solidFill>
              </a:rPr>
              <a:t>font penser </a:t>
            </a:r>
            <a:r>
              <a:rPr lang="fr-FR" dirty="0" smtClean="0"/>
              <a:t>; </a:t>
            </a:r>
          </a:p>
          <a:p>
            <a:pPr marL="269875" indent="0">
              <a:buNone/>
            </a:pPr>
            <a:endParaRPr lang="fr-FR" dirty="0" smtClean="0"/>
          </a:p>
          <a:p>
            <a:pPr marL="269875" indent="0">
              <a:buFont typeface="Wingdings" pitchFamily="2" charset="2"/>
              <a:buChar char="ü"/>
            </a:pPr>
            <a:r>
              <a:rPr lang="fr-FR" b="1" dirty="0" smtClean="0"/>
              <a:t>Des mises en œuvre </a:t>
            </a:r>
            <a:r>
              <a:rPr lang="fr-FR" dirty="0" smtClean="0">
                <a:solidFill>
                  <a:schemeClr val="accent2">
                    <a:lumMod val="75000"/>
                  </a:schemeClr>
                </a:solidFill>
              </a:rPr>
              <a:t>nous font agir</a:t>
            </a:r>
            <a:r>
              <a:rPr lang="fr-FR" dirty="0" smtClean="0"/>
              <a:t>.</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19</a:t>
            </a:fld>
            <a:endParaRPr lang="fr-BE"/>
          </a:p>
        </p:txBody>
      </p:sp>
      <p:sp>
        <p:nvSpPr>
          <p:cNvPr id="4" name="Titre 3"/>
          <p:cNvSpPr>
            <a:spLocks noGrp="1"/>
          </p:cNvSpPr>
          <p:nvPr>
            <p:ph type="title"/>
          </p:nvPr>
        </p:nvSpPr>
        <p:spPr/>
        <p:txBody>
          <a:bodyPr>
            <a:normAutofit/>
          </a:bodyPr>
          <a:lstStyle/>
          <a:p>
            <a:r>
              <a:rPr lang="fr-FR" sz="3200" dirty="0" smtClean="0">
                <a:solidFill>
                  <a:schemeClr val="bg2">
                    <a:lumMod val="25000"/>
                  </a:schemeClr>
                </a:solidFill>
              </a:rPr>
              <a:t>Les trois champs interpénétrés qui fondent toute démarche différenciée</a:t>
            </a:r>
            <a:endParaRPr lang="fr-FR" sz="3200" dirty="0"/>
          </a:p>
        </p:txBody>
      </p:sp>
      <p:pic>
        <p:nvPicPr>
          <p:cNvPr id="5" name="Picture 2"/>
          <p:cNvPicPr>
            <a:picLocks noChangeAspect="1" noChangeArrowheads="1"/>
          </p:cNvPicPr>
          <p:nvPr/>
        </p:nvPicPr>
        <p:blipFill>
          <a:blip r:embed="rId2"/>
          <a:srcRect/>
          <a:stretch>
            <a:fillRect/>
          </a:stretch>
        </p:blipFill>
        <p:spPr bwMode="auto">
          <a:xfrm>
            <a:off x="8001024" y="500042"/>
            <a:ext cx="771525" cy="80962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Introduction générale</a:t>
            </a:r>
          </a:p>
          <a:p>
            <a:r>
              <a:rPr lang="fr-FR" dirty="0" smtClean="0"/>
              <a:t>Définitions  et principe de la différentiation pédagogique(DP)</a:t>
            </a:r>
          </a:p>
          <a:p>
            <a:r>
              <a:rPr lang="fr-FR" dirty="0" smtClean="0"/>
              <a:t>Objectifs de la DP</a:t>
            </a:r>
          </a:p>
          <a:p>
            <a:r>
              <a:rPr lang="fr-FR" dirty="0" smtClean="0"/>
              <a:t>Aspects de la DP</a:t>
            </a:r>
          </a:p>
          <a:p>
            <a:r>
              <a:rPr lang="fr-FR" sz="2800" dirty="0" smtClean="0"/>
              <a:t>Être enseignant tuteur  de nos jours</a:t>
            </a:r>
          </a:p>
          <a:p>
            <a:r>
              <a:rPr lang="fr-FR" dirty="0" smtClean="0"/>
              <a:t>L’acquisition du socle commun par tous les étudiants : quelles différences comptent ?</a:t>
            </a:r>
          </a:p>
          <a:p>
            <a:r>
              <a:rPr lang="fr-FR" dirty="0" smtClean="0"/>
              <a:t>Conclusion</a:t>
            </a:r>
          </a:p>
          <a:p>
            <a:endParaRPr lang="fr-FR" dirty="0" smtClean="0"/>
          </a:p>
          <a:p>
            <a:endParaRPr lang="fr-FR" dirty="0" smtClean="0"/>
          </a:p>
          <a:p>
            <a:endParaRPr lang="fr-FR" dirty="0" smtClean="0"/>
          </a:p>
          <a:p>
            <a:endParaRPr lang="fr-FR" dirty="0" smtClean="0"/>
          </a:p>
          <a:p>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a:t>
            </a:fld>
            <a:endParaRPr lang="fr-BE"/>
          </a:p>
        </p:txBody>
      </p:sp>
      <p:sp>
        <p:nvSpPr>
          <p:cNvPr id="4" name="Titre 3"/>
          <p:cNvSpPr>
            <a:spLocks noGrp="1"/>
          </p:cNvSpPr>
          <p:nvPr>
            <p:ph type="title"/>
          </p:nvPr>
        </p:nvSpPr>
        <p:spPr/>
        <p:txBody>
          <a:bodyPr>
            <a:normAutofit/>
          </a:bodyPr>
          <a:lstStyle/>
          <a:p>
            <a:r>
              <a:rPr lang="fr-FR" sz="3700" dirty="0" smtClean="0">
                <a:solidFill>
                  <a:schemeClr val="bg2">
                    <a:lumMod val="25000"/>
                  </a:schemeClr>
                </a:solidFill>
              </a:rPr>
              <a:t>Plan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20</a:t>
            </a:fld>
            <a:endParaRPr lang="fr-BE"/>
          </a:p>
        </p:txBody>
      </p:sp>
      <p:sp>
        <p:nvSpPr>
          <p:cNvPr id="4" name="Titre 3"/>
          <p:cNvSpPr>
            <a:spLocks noGrp="1"/>
          </p:cNvSpPr>
          <p:nvPr>
            <p:ph type="title"/>
          </p:nvPr>
        </p:nvSpPr>
        <p:spPr/>
        <p:txBody>
          <a:bodyPr>
            <a:noAutofit/>
          </a:bodyPr>
          <a:lstStyle/>
          <a:p>
            <a:r>
              <a:rPr lang="fr-FR" sz="2800" dirty="0" smtClean="0">
                <a:solidFill>
                  <a:schemeClr val="bg2">
                    <a:lumMod val="25000"/>
                  </a:schemeClr>
                </a:solidFill>
              </a:rPr>
              <a:t>Les trois champs interpénétrés qui fondent toute démarche différenciée</a:t>
            </a:r>
            <a:endParaRPr lang="fr-FR" sz="2800" dirty="0">
              <a:solidFill>
                <a:schemeClr val="bg2">
                  <a:lumMod val="25000"/>
                </a:schemeClr>
              </a:solidFill>
            </a:endParaRPr>
          </a:p>
        </p:txBody>
      </p:sp>
      <p:pic>
        <p:nvPicPr>
          <p:cNvPr id="3074" name="Picture 2"/>
          <p:cNvPicPr>
            <a:picLocks noGrp="1" noChangeAspect="1" noChangeArrowheads="1"/>
          </p:cNvPicPr>
          <p:nvPr>
            <p:ph idx="1"/>
          </p:nvPr>
        </p:nvPicPr>
        <p:blipFill>
          <a:blip r:embed="rId2"/>
          <a:srcRect/>
          <a:stretch>
            <a:fillRect/>
          </a:stretch>
        </p:blipFill>
        <p:spPr bwMode="auto">
          <a:xfrm>
            <a:off x="857224" y="1857364"/>
            <a:ext cx="7286676" cy="3714776"/>
          </a:xfrm>
          <a:prstGeom prst="rect">
            <a:avLst/>
          </a:prstGeom>
          <a:noFill/>
          <a:ln w="9525">
            <a:noFill/>
            <a:miter lim="800000"/>
            <a:headEnd/>
            <a:tailEnd/>
          </a:ln>
          <a:effectLst/>
        </p:spPr>
      </p:pic>
      <p:pic>
        <p:nvPicPr>
          <p:cNvPr id="5" name="Picture 2"/>
          <p:cNvPicPr>
            <a:picLocks noChangeAspect="1" noChangeArrowheads="1"/>
          </p:cNvPicPr>
          <p:nvPr/>
        </p:nvPicPr>
        <p:blipFill>
          <a:blip r:embed="rId3"/>
          <a:srcRect/>
          <a:stretch>
            <a:fillRect/>
          </a:stretch>
        </p:blipFill>
        <p:spPr bwMode="auto">
          <a:xfrm>
            <a:off x="7500958" y="857232"/>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buNone/>
            </a:pPr>
            <a:endParaRPr lang="fr-FR" dirty="0" smtClean="0"/>
          </a:p>
          <a:p>
            <a:pPr>
              <a:buNone/>
            </a:pPr>
            <a:endParaRPr lang="fr-FR" dirty="0" smtClean="0"/>
          </a:p>
          <a:p>
            <a:pPr>
              <a:buNone/>
            </a:pPr>
            <a:r>
              <a:rPr lang="fr-FR" b="1" dirty="0" smtClean="0"/>
              <a:t>Comment gérer à </a:t>
            </a:r>
            <a:r>
              <a:rPr lang="fr-FR" b="1" dirty="0" smtClean="0">
                <a:solidFill>
                  <a:srgbClr val="C00000"/>
                </a:solidFill>
              </a:rPr>
              <a:t>distance</a:t>
            </a:r>
            <a:r>
              <a:rPr lang="fr-FR" b="1" dirty="0" smtClean="0"/>
              <a:t> des apprenants avec des niveaux, des rythmes ou des styles d’apprentissage différents ?</a:t>
            </a:r>
            <a:endParaRPr lang="fr-FR" b="1"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21</a:t>
            </a:fld>
            <a:endParaRPr lang="fr-BE"/>
          </a:p>
        </p:txBody>
      </p:sp>
      <p:sp>
        <p:nvSpPr>
          <p:cNvPr id="4" name="Titre 3"/>
          <p:cNvSpPr>
            <a:spLocks noGrp="1"/>
          </p:cNvSpPr>
          <p:nvPr>
            <p:ph type="title"/>
          </p:nvPr>
        </p:nvSpPr>
        <p:spPr/>
        <p:txBody>
          <a:bodyPr>
            <a:noAutofit/>
          </a:bodyPr>
          <a:lstStyle/>
          <a:p>
            <a:r>
              <a:rPr lang="fr-FR" sz="3700" dirty="0" smtClean="0">
                <a:solidFill>
                  <a:schemeClr val="bg2">
                    <a:lumMod val="25000"/>
                  </a:schemeClr>
                </a:solidFill>
              </a:rPr>
              <a:t>La pédagogie différenciée dans la formation à distance</a:t>
            </a:r>
          </a:p>
        </p:txBody>
      </p:sp>
      <p:pic>
        <p:nvPicPr>
          <p:cNvPr id="5" name="Picture 2"/>
          <p:cNvPicPr>
            <a:picLocks noChangeAspect="1" noChangeArrowheads="1"/>
          </p:cNvPicPr>
          <p:nvPr/>
        </p:nvPicPr>
        <p:blipFill>
          <a:blip r:embed="rId2"/>
          <a:srcRect/>
          <a:stretch>
            <a:fillRect/>
          </a:stretch>
        </p:blipFill>
        <p:spPr bwMode="auto">
          <a:xfrm>
            <a:off x="7500958" y="857232"/>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r>
              <a:rPr lang="fr-FR" dirty="0" err="1" smtClean="0"/>
              <a:t>différencer</a:t>
            </a:r>
            <a:r>
              <a:rPr lang="fr-FR" dirty="0" smtClean="0"/>
              <a:t> durant l’apprentissage asynchrone</a:t>
            </a:r>
          </a:p>
          <a:p>
            <a:pPr algn="just"/>
            <a:r>
              <a:rPr lang="fr-FR" sz="2400" dirty="0" smtClean="0"/>
              <a:t>Identifier non seulement la compétence à atteindre en fin de formation mais également celle minimum à atteindre pour démarrer la formation synchrone en groupe.</a:t>
            </a:r>
          </a:p>
          <a:p>
            <a:pPr algn="just">
              <a:buNone/>
            </a:pPr>
            <a:endParaRPr lang="fr-FR" sz="2400" dirty="0" smtClean="0"/>
          </a:p>
          <a:p>
            <a:r>
              <a:rPr lang="fr-FR" sz="2400" dirty="0" smtClean="0">
                <a:solidFill>
                  <a:srgbClr val="C00000"/>
                </a:solidFill>
              </a:rPr>
              <a:t> </a:t>
            </a:r>
            <a:r>
              <a:rPr lang="fr-FR" sz="2400" dirty="0" smtClean="0"/>
              <a:t>Privilégier Les outils numériques </a:t>
            </a:r>
          </a:p>
          <a:p>
            <a:pPr>
              <a:buNone/>
            </a:pPr>
            <a:endParaRPr lang="fr-FR" dirty="0"/>
          </a:p>
        </p:txBody>
      </p:sp>
      <p:sp>
        <p:nvSpPr>
          <p:cNvPr id="3" name="Titre 2"/>
          <p:cNvSpPr>
            <a:spLocks noGrp="1"/>
          </p:cNvSpPr>
          <p:nvPr>
            <p:ph type="title"/>
          </p:nvPr>
        </p:nvSpPr>
        <p:spPr>
          <a:xfrm>
            <a:off x="500034" y="428604"/>
            <a:ext cx="8229600" cy="1143000"/>
          </a:xfrm>
        </p:spPr>
        <p:txBody>
          <a:bodyPr>
            <a:noAutofit/>
          </a:bodyPr>
          <a:lstStyle/>
          <a:p>
            <a:r>
              <a:rPr lang="fr-FR" sz="3700" dirty="0" smtClean="0">
                <a:solidFill>
                  <a:schemeClr val="accent4"/>
                </a:solidFill>
              </a:rPr>
              <a:t/>
            </a:r>
            <a:br>
              <a:rPr lang="fr-FR" sz="3700" dirty="0" smtClean="0">
                <a:solidFill>
                  <a:schemeClr val="accent4"/>
                </a:solidFill>
              </a:rPr>
            </a:br>
            <a:r>
              <a:rPr lang="fr-FR" sz="3700" dirty="0" smtClean="0">
                <a:solidFill>
                  <a:schemeClr val="accent4"/>
                </a:solidFill>
              </a:rPr>
              <a:t/>
            </a:r>
            <a:br>
              <a:rPr lang="fr-FR" sz="3700" dirty="0" smtClean="0">
                <a:solidFill>
                  <a:schemeClr val="accent4"/>
                </a:solidFill>
              </a:rPr>
            </a:br>
            <a:r>
              <a:rPr lang="fr-FR" sz="4000" dirty="0" smtClean="0">
                <a:solidFill>
                  <a:schemeClr val="bg2">
                    <a:lumMod val="25000"/>
                  </a:schemeClr>
                </a:solidFill>
              </a:rPr>
              <a:t>parcours différenciés à distance en asynchrone</a:t>
            </a:r>
            <a:r>
              <a:rPr lang="fr-FR" sz="4000" dirty="0" smtClean="0"/>
              <a:t/>
            </a:r>
            <a:br>
              <a:rPr lang="fr-FR" sz="4000" dirty="0" smtClean="0"/>
            </a:br>
            <a:r>
              <a:rPr lang="fr-FR" sz="4000" dirty="0" smtClean="0"/>
              <a:t/>
            </a:r>
            <a:br>
              <a:rPr lang="fr-FR" sz="4000" dirty="0" smtClean="0"/>
            </a:br>
            <a:endParaRPr lang="fr-FR" sz="3700" dirty="0" smtClean="0">
              <a:solidFill>
                <a:schemeClr val="accent4"/>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22</a:t>
            </a:fld>
            <a:endParaRPr lang="fr-BE"/>
          </a:p>
        </p:txBody>
      </p:sp>
      <p:pic>
        <p:nvPicPr>
          <p:cNvPr id="5" name="Picture 2"/>
          <p:cNvPicPr>
            <a:picLocks noChangeAspect="1" noChangeArrowheads="1"/>
          </p:cNvPicPr>
          <p:nvPr/>
        </p:nvPicPr>
        <p:blipFill>
          <a:blip r:embed="rId2"/>
          <a:srcRect/>
          <a:stretch>
            <a:fillRect/>
          </a:stretch>
        </p:blipFill>
        <p:spPr bwMode="auto">
          <a:xfrm>
            <a:off x="7500958" y="857232"/>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r>
              <a:rPr lang="fr-FR" dirty="0" smtClean="0"/>
              <a:t>Ayant des déclencheurs spécifiques</a:t>
            </a:r>
          </a:p>
          <a:p>
            <a:pPr>
              <a:buNone/>
            </a:pPr>
            <a:endParaRPr lang="fr-FR" dirty="0" smtClean="0"/>
          </a:p>
          <a:p>
            <a:r>
              <a:rPr lang="fr-FR" dirty="0" smtClean="0"/>
              <a:t>Maintenir la bonne relation tuteur/apprenant</a:t>
            </a:r>
          </a:p>
          <a:p>
            <a:pPr>
              <a:buNone/>
            </a:pPr>
            <a:endParaRPr lang="fr-FR" dirty="0" smtClean="0"/>
          </a:p>
          <a:p>
            <a:r>
              <a:rPr lang="fr-FR" dirty="0" smtClean="0"/>
              <a:t>Privilégier Les outils numériques</a:t>
            </a:r>
          </a:p>
          <a:p>
            <a:endParaRPr lang="fr-FR" dirty="0" smtClean="0"/>
          </a:p>
          <a:p>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23</a:t>
            </a:fld>
            <a:endParaRPr lang="fr-BE"/>
          </a:p>
        </p:txBody>
      </p:sp>
      <p:sp>
        <p:nvSpPr>
          <p:cNvPr id="4" name="Titre 3"/>
          <p:cNvSpPr>
            <a:spLocks noGrp="1"/>
          </p:cNvSpPr>
          <p:nvPr>
            <p:ph type="title"/>
          </p:nvPr>
        </p:nvSpPr>
        <p:spPr/>
        <p:txBody>
          <a:bodyPr>
            <a:normAutofit fontScale="90000"/>
          </a:bodyPr>
          <a:lstStyle/>
          <a:p>
            <a:r>
              <a:rPr lang="fr-FR" sz="4400" dirty="0" smtClean="0"/>
              <a:t>parcours différenciés à distance en synchrone</a:t>
            </a:r>
            <a:endParaRPr lang="fr-FR" dirty="0"/>
          </a:p>
        </p:txBody>
      </p:sp>
      <p:pic>
        <p:nvPicPr>
          <p:cNvPr id="5" name="Picture 2"/>
          <p:cNvPicPr>
            <a:picLocks noChangeAspect="1" noChangeArrowheads="1"/>
          </p:cNvPicPr>
          <p:nvPr/>
        </p:nvPicPr>
        <p:blipFill>
          <a:blip r:embed="rId2"/>
          <a:srcRect/>
          <a:stretch>
            <a:fillRect/>
          </a:stretch>
        </p:blipFill>
        <p:spPr bwMode="auto">
          <a:xfrm>
            <a:off x="7500958" y="857232"/>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571472" y="4214818"/>
            <a:ext cx="8215370" cy="928694"/>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24</a:t>
            </a:fld>
            <a:endParaRPr lang="fr-BE"/>
          </a:p>
        </p:txBody>
      </p:sp>
      <p:sp>
        <p:nvSpPr>
          <p:cNvPr id="4" name="Titre 3"/>
          <p:cNvSpPr>
            <a:spLocks noGrp="1"/>
          </p:cNvSpPr>
          <p:nvPr>
            <p:ph type="title"/>
          </p:nvPr>
        </p:nvSpPr>
        <p:spPr/>
        <p:txBody>
          <a:bodyPr>
            <a:normAutofit fontScale="90000"/>
          </a:bodyPr>
          <a:lstStyle/>
          <a:p>
            <a:r>
              <a:rPr lang="fr-FR" dirty="0" smtClean="0"/>
              <a:t>L’acquisition du socle commun par tous les étudiants : quelles différences comptent ? (1)</a:t>
            </a:r>
            <a:endParaRPr lang="fr-FR" dirty="0"/>
          </a:p>
        </p:txBody>
      </p:sp>
      <p:sp>
        <p:nvSpPr>
          <p:cNvPr id="5" name="ZoneTexte 4"/>
          <p:cNvSpPr txBox="1"/>
          <p:nvPr/>
        </p:nvSpPr>
        <p:spPr>
          <a:xfrm>
            <a:off x="500034" y="2357430"/>
            <a:ext cx="8358246" cy="2954655"/>
          </a:xfrm>
          <a:prstGeom prst="rect">
            <a:avLst/>
          </a:prstGeom>
          <a:noFill/>
        </p:spPr>
        <p:txBody>
          <a:bodyPr wrap="square" rtlCol="0">
            <a:spAutoFit/>
          </a:bodyPr>
          <a:lstStyle/>
          <a:p>
            <a:r>
              <a:rPr lang="fr-FR" sz="2400" b="1" dirty="0" smtClean="0">
                <a:solidFill>
                  <a:srgbClr val="FF0066"/>
                </a:solidFill>
              </a:rPr>
              <a:t>Motivation </a:t>
            </a:r>
            <a:r>
              <a:rPr lang="fr-FR" sz="2400" dirty="0" smtClean="0"/>
              <a:t>:  </a:t>
            </a:r>
            <a:r>
              <a:rPr lang="fr-FR" sz="2400" dirty="0" smtClean="0"/>
              <a:t>S'appuyant </a:t>
            </a:r>
            <a:r>
              <a:rPr lang="fr-FR" sz="2400" dirty="0" smtClean="0"/>
              <a:t>sur les centres d'intérêts des étudiants peut faciliter certains apprentissages, mais nécessite d'éveiller d'autres intérêts</a:t>
            </a:r>
            <a:r>
              <a:rPr lang="fr-FR" sz="2400" dirty="0" smtClean="0">
                <a:solidFill>
                  <a:schemeClr val="bg2">
                    <a:lumMod val="50000"/>
                  </a:schemeClr>
                </a:solidFill>
              </a:rPr>
              <a:t>. Le vrai moteur de l'apprentissage vient de la maîtrise graduelle de défis</a:t>
            </a:r>
            <a:r>
              <a:rPr lang="fr-FR" sz="2400" dirty="0" smtClean="0"/>
              <a:t>. </a:t>
            </a:r>
          </a:p>
          <a:p>
            <a:r>
              <a:rPr lang="fr-FR" sz="2400" dirty="0" smtClean="0"/>
              <a:t> Laisser les étudiants suivre leurs préférences n'est pas favorable à leurs apprentissages. </a:t>
            </a:r>
          </a:p>
          <a:p>
            <a:r>
              <a:rPr lang="fr-FR" dirty="0" smtClean="0"/>
              <a:t></a:t>
            </a:r>
            <a:endParaRPr lang="fr-FR" dirty="0"/>
          </a:p>
        </p:txBody>
      </p:sp>
      <p:pic>
        <p:nvPicPr>
          <p:cNvPr id="6" name="Picture 2"/>
          <p:cNvPicPr>
            <a:picLocks noChangeAspect="1" noChangeArrowheads="1"/>
          </p:cNvPicPr>
          <p:nvPr/>
        </p:nvPicPr>
        <p:blipFill>
          <a:blip r:embed="rId2"/>
          <a:srcRect/>
          <a:stretch>
            <a:fillRect/>
          </a:stretch>
        </p:blipFill>
        <p:spPr bwMode="auto">
          <a:xfrm>
            <a:off x="7500958" y="857232"/>
            <a:ext cx="771525" cy="809625"/>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25</a:t>
            </a:fld>
            <a:endParaRPr lang="fr-BE"/>
          </a:p>
        </p:txBody>
      </p:sp>
      <p:sp>
        <p:nvSpPr>
          <p:cNvPr id="4" name="Titre 3"/>
          <p:cNvSpPr>
            <a:spLocks noGrp="1"/>
          </p:cNvSpPr>
          <p:nvPr>
            <p:ph type="title"/>
          </p:nvPr>
        </p:nvSpPr>
        <p:spPr/>
        <p:txBody>
          <a:bodyPr>
            <a:normAutofit fontScale="90000"/>
          </a:bodyPr>
          <a:lstStyle/>
          <a:p>
            <a:r>
              <a:rPr lang="fr-FR" dirty="0" smtClean="0"/>
              <a:t>L’acquisition du socle commun par tous les étudiants : quelles différences</a:t>
            </a:r>
            <a:r>
              <a:rPr lang="fr-FR" dirty="0" smtClean="0">
                <a:solidFill>
                  <a:schemeClr val="accent2">
                    <a:lumMod val="75000"/>
                  </a:schemeClr>
                </a:solidFill>
              </a:rPr>
              <a:t> comptent </a:t>
            </a:r>
            <a:r>
              <a:rPr lang="fr-FR" dirty="0" smtClean="0"/>
              <a:t>? (2)</a:t>
            </a:r>
            <a:endParaRPr lang="fr-FR" dirty="0"/>
          </a:p>
        </p:txBody>
      </p:sp>
      <p:sp>
        <p:nvSpPr>
          <p:cNvPr id="5" name="Rectangle 4"/>
          <p:cNvSpPr/>
          <p:nvPr/>
        </p:nvSpPr>
        <p:spPr>
          <a:xfrm>
            <a:off x="642910" y="1859340"/>
            <a:ext cx="8286808" cy="1200329"/>
          </a:xfrm>
          <a:prstGeom prst="rect">
            <a:avLst/>
          </a:prstGeom>
        </p:spPr>
        <p:txBody>
          <a:bodyPr wrap="square">
            <a:spAutoFit/>
          </a:bodyPr>
          <a:lstStyle/>
          <a:p>
            <a:r>
              <a:rPr lang="fr-FR" sz="2400" b="1" dirty="0" smtClean="0">
                <a:solidFill>
                  <a:srgbClr val="FF0066"/>
                </a:solidFill>
              </a:rPr>
              <a:t>Styles d'apprentissage </a:t>
            </a:r>
            <a:r>
              <a:rPr lang="fr-FR" sz="2400" dirty="0" smtClean="0"/>
              <a:t>:. </a:t>
            </a:r>
          </a:p>
          <a:p>
            <a:r>
              <a:rPr lang="fr-FR" sz="2400" dirty="0" smtClean="0"/>
              <a:t>Il existe des cheminements d'apprentissage différents pour certaines notions/gestes, mais en nombre limité.</a:t>
            </a:r>
            <a:endParaRPr lang="fr-FR" sz="2400" dirty="0"/>
          </a:p>
        </p:txBody>
      </p:sp>
      <p:sp>
        <p:nvSpPr>
          <p:cNvPr id="6" name="Rectangle 5"/>
          <p:cNvSpPr/>
          <p:nvPr/>
        </p:nvSpPr>
        <p:spPr>
          <a:xfrm>
            <a:off x="714348" y="3429000"/>
            <a:ext cx="7786742" cy="1938992"/>
          </a:xfrm>
          <a:prstGeom prst="rect">
            <a:avLst/>
          </a:prstGeom>
        </p:spPr>
        <p:txBody>
          <a:bodyPr wrap="square">
            <a:spAutoFit/>
          </a:bodyPr>
          <a:lstStyle/>
          <a:p>
            <a:pPr algn="just"/>
            <a:r>
              <a:rPr lang="fr-FR" sz="2400" b="1" dirty="0" smtClean="0">
                <a:solidFill>
                  <a:srgbClr val="FF0066"/>
                </a:solidFill>
              </a:rPr>
              <a:t>Acquis antérieurs</a:t>
            </a:r>
            <a:r>
              <a:rPr lang="fr-FR" sz="2400" dirty="0" smtClean="0"/>
              <a:t>: L’effet d'une intervention pédagogique sur l’étudiant dépend largement de son niveau initial de maîtrise du sujet, ça Concerne aussi les procédures et </a:t>
            </a:r>
            <a:r>
              <a:rPr lang="fr-FR" sz="2400" dirty="0" smtClean="0"/>
              <a:t>les stratégies et </a:t>
            </a:r>
            <a:r>
              <a:rPr lang="fr-FR" sz="2400" dirty="0" smtClean="0"/>
              <a:t>constitue une source majeur de différence entre étudiants. </a:t>
            </a:r>
            <a:endParaRPr lang="fr-FR" sz="2400" dirty="0"/>
          </a:p>
        </p:txBody>
      </p:sp>
      <p:pic>
        <p:nvPicPr>
          <p:cNvPr id="7" name="Picture 2"/>
          <p:cNvPicPr>
            <a:picLocks noChangeAspect="1" noChangeArrowheads="1"/>
          </p:cNvPicPr>
          <p:nvPr/>
        </p:nvPicPr>
        <p:blipFill>
          <a:blip r:embed="rId2"/>
          <a:srcRect/>
          <a:stretch>
            <a:fillRect/>
          </a:stretch>
        </p:blipFill>
        <p:spPr bwMode="auto">
          <a:xfrm>
            <a:off x="7500958" y="857232"/>
            <a:ext cx="771525" cy="809625"/>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sz="2800" dirty="0" smtClean="0"/>
              <a:t>Outils  d’apprentissage</a:t>
            </a:r>
          </a:p>
          <a:p>
            <a:r>
              <a:rPr lang="fr-FR" sz="2800" dirty="0" smtClean="0"/>
              <a:t>démarches d’apprentissage</a:t>
            </a:r>
          </a:p>
          <a:p>
            <a:r>
              <a:rPr lang="fr-FR" sz="2800" dirty="0" smtClean="0"/>
              <a:t>Situation de l’étudiant(</a:t>
            </a:r>
            <a:r>
              <a:rPr lang="fr-FR" sz="2800" b="1" dirty="0" smtClean="0"/>
              <a:t>écoute ,recherche, évaluation, production, entrainement…</a:t>
            </a:r>
            <a:r>
              <a:rPr lang="fr-FR" sz="2800" dirty="0" smtClean="0"/>
              <a:t>)</a:t>
            </a:r>
          </a:p>
          <a:p>
            <a:r>
              <a:rPr lang="fr-FR" sz="2800" dirty="0" smtClean="0"/>
              <a:t>Degrés de guidage</a:t>
            </a:r>
          </a:p>
          <a:p>
            <a:r>
              <a:rPr lang="fr-FR" sz="2800" dirty="0" smtClean="0"/>
              <a:t>La place du relationnel</a:t>
            </a:r>
          </a:p>
          <a:p>
            <a:endParaRPr lang="fr-FR" dirty="0"/>
          </a:p>
        </p:txBody>
      </p:sp>
      <p:sp>
        <p:nvSpPr>
          <p:cNvPr id="3" name="Titre 2"/>
          <p:cNvSpPr>
            <a:spLocks noGrp="1"/>
          </p:cNvSpPr>
          <p:nvPr>
            <p:ph type="title"/>
          </p:nvPr>
        </p:nvSpPr>
        <p:spPr/>
        <p:txBody>
          <a:bodyPr>
            <a:normAutofit fontScale="90000"/>
          </a:bodyPr>
          <a:lstStyle/>
          <a:p>
            <a:pPr lvl="0"/>
            <a:r>
              <a:rPr lang="fr-FR" dirty="0" smtClean="0"/>
              <a:t>Sur quoi peut-on différentier ?(1)</a:t>
            </a:r>
            <a:br>
              <a:rPr lang="fr-FR" dirty="0" smtClean="0"/>
            </a:b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26</a:t>
            </a:fld>
            <a:endParaRPr lang="fr-BE"/>
          </a:p>
        </p:txBody>
      </p:sp>
      <p:pic>
        <p:nvPicPr>
          <p:cNvPr id="5" name="Picture 2"/>
          <p:cNvPicPr>
            <a:picLocks noChangeAspect="1" noChangeArrowheads="1"/>
          </p:cNvPicPr>
          <p:nvPr/>
        </p:nvPicPr>
        <p:blipFill>
          <a:blip r:embed="rId2"/>
          <a:srcRect/>
          <a:stretch>
            <a:fillRect/>
          </a:stretch>
        </p:blipFill>
        <p:spPr bwMode="auto">
          <a:xfrm>
            <a:off x="7500958" y="857232"/>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b="1" dirty="0" smtClean="0"/>
          </a:p>
          <a:p>
            <a:r>
              <a:rPr lang="fr-FR" sz="3200" b="1" dirty="0" smtClean="0"/>
              <a:t>La gestion du temps</a:t>
            </a:r>
          </a:p>
          <a:p>
            <a:r>
              <a:rPr lang="fr-FR" sz="3200" b="1" dirty="0" smtClean="0"/>
              <a:t>L’organisation de la classe</a:t>
            </a:r>
          </a:p>
          <a:p>
            <a:r>
              <a:rPr lang="fr-FR" sz="3200" b="1" dirty="0" smtClean="0"/>
              <a:t>formes de communication</a:t>
            </a:r>
          </a:p>
          <a:p>
            <a:r>
              <a:rPr lang="fr-FR" sz="3200" b="1" dirty="0" smtClean="0"/>
              <a:t>formes d’évaluations</a:t>
            </a:r>
            <a:endParaRPr lang="fr-FR" sz="3200" dirty="0" smtClean="0"/>
          </a:p>
          <a:p>
            <a:endParaRPr lang="fr-FR" dirty="0"/>
          </a:p>
        </p:txBody>
      </p:sp>
      <p:sp>
        <p:nvSpPr>
          <p:cNvPr id="3" name="Titre 2"/>
          <p:cNvSpPr>
            <a:spLocks noGrp="1"/>
          </p:cNvSpPr>
          <p:nvPr>
            <p:ph type="title"/>
          </p:nvPr>
        </p:nvSpPr>
        <p:spPr/>
        <p:txBody>
          <a:bodyPr>
            <a:normAutofit fontScale="90000"/>
          </a:bodyPr>
          <a:lstStyle/>
          <a:p>
            <a:r>
              <a:rPr lang="fr-FR" dirty="0" smtClean="0"/>
              <a:t>Sur quoi peut-on différentier ?(2)</a:t>
            </a:r>
            <a:br>
              <a:rPr lang="fr-FR" dirty="0" smtClean="0"/>
            </a:b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27</a:t>
            </a:fld>
            <a:endParaRPr lang="fr-BE"/>
          </a:p>
        </p:txBody>
      </p:sp>
      <p:pic>
        <p:nvPicPr>
          <p:cNvPr id="5" name="Picture 2"/>
          <p:cNvPicPr>
            <a:picLocks noChangeAspect="1" noChangeArrowheads="1"/>
          </p:cNvPicPr>
          <p:nvPr/>
        </p:nvPicPr>
        <p:blipFill>
          <a:blip r:embed="rId2"/>
          <a:srcRect/>
          <a:stretch>
            <a:fillRect/>
          </a:stretch>
        </p:blipFill>
        <p:spPr bwMode="auto">
          <a:xfrm>
            <a:off x="7500958" y="857232"/>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t>Différencier, c’est poursuivre le même objectif pour tous les étudiants de la classe. </a:t>
            </a:r>
          </a:p>
          <a:p>
            <a:pPr algn="just">
              <a:buNone/>
            </a:pPr>
            <a:endParaRPr lang="fr-FR" dirty="0" smtClean="0"/>
          </a:p>
          <a:p>
            <a:pPr algn="just"/>
            <a:r>
              <a:rPr lang="fr-FR" dirty="0" smtClean="0"/>
              <a:t>au sein du même objectif poursuivi, on aménage des étapes d’apprentissage, on </a:t>
            </a:r>
            <a:r>
              <a:rPr lang="fr-FR" dirty="0" smtClean="0">
                <a:solidFill>
                  <a:schemeClr val="accent2">
                    <a:lumMod val="75000"/>
                  </a:schemeClr>
                </a:solidFill>
              </a:rPr>
              <a:t>simplifie </a:t>
            </a:r>
            <a:r>
              <a:rPr lang="fr-FR" dirty="0" smtClean="0"/>
              <a:t>plus ou moins la tâche, on</a:t>
            </a:r>
            <a:r>
              <a:rPr lang="fr-FR" dirty="0" smtClean="0">
                <a:solidFill>
                  <a:schemeClr val="accent2">
                    <a:lumMod val="75000"/>
                  </a:schemeClr>
                </a:solidFill>
              </a:rPr>
              <a:t> aide </a:t>
            </a:r>
            <a:r>
              <a:rPr lang="fr-FR" dirty="0" smtClean="0"/>
              <a:t>plus ou moins l’étudiant afin de lui permettre d’être le plus efficace possible en même temps que les autres.</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28</a:t>
            </a:fld>
            <a:endParaRPr lang="fr-BE"/>
          </a:p>
        </p:txBody>
      </p:sp>
      <p:sp>
        <p:nvSpPr>
          <p:cNvPr id="4" name="Titre 3"/>
          <p:cNvSpPr>
            <a:spLocks noGrp="1"/>
          </p:cNvSpPr>
          <p:nvPr>
            <p:ph type="title"/>
          </p:nvPr>
        </p:nvSpPr>
        <p:spPr/>
        <p:txBody>
          <a:bodyPr>
            <a:normAutofit/>
          </a:bodyPr>
          <a:lstStyle/>
          <a:p>
            <a:r>
              <a:rPr lang="fr-FR" sz="3600" dirty="0" smtClean="0">
                <a:solidFill>
                  <a:schemeClr val="bg2">
                    <a:lumMod val="25000"/>
                  </a:schemeClr>
                </a:solidFill>
              </a:rPr>
              <a:t>Conclusion(1)</a:t>
            </a:r>
          </a:p>
        </p:txBody>
      </p:sp>
      <p:pic>
        <p:nvPicPr>
          <p:cNvPr id="5" name="Picture 2"/>
          <p:cNvPicPr>
            <a:picLocks noChangeAspect="1" noChangeArrowheads="1"/>
          </p:cNvPicPr>
          <p:nvPr/>
        </p:nvPicPr>
        <p:blipFill>
          <a:blip r:embed="rId2"/>
          <a:srcRect/>
          <a:stretch>
            <a:fillRect/>
          </a:stretch>
        </p:blipFill>
        <p:spPr bwMode="auto">
          <a:xfrm>
            <a:off x="7500958" y="571480"/>
            <a:ext cx="771525" cy="809625"/>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0034" y="1643050"/>
            <a:ext cx="8229600" cy="4525963"/>
          </a:xfrm>
        </p:spPr>
        <p:txBody>
          <a:bodyPr>
            <a:normAutofit/>
          </a:bodyPr>
          <a:lstStyle/>
          <a:p>
            <a:pPr>
              <a:buNone/>
            </a:pPr>
            <a:endParaRPr lang="fr-FR" dirty="0" smtClean="0"/>
          </a:p>
          <a:p>
            <a:r>
              <a:rPr lang="fr-FR" dirty="0" smtClean="0"/>
              <a:t> Articuler travail collectif, travail en groupe coopératif, et travail individuel. </a:t>
            </a:r>
          </a:p>
          <a:p>
            <a:pPr>
              <a:buNone/>
            </a:pPr>
            <a:endParaRPr lang="fr-FR" dirty="0" smtClean="0"/>
          </a:p>
          <a:p>
            <a:r>
              <a:rPr lang="fr-FR" sz="2400" dirty="0" smtClean="0"/>
              <a:t>Prendre en compte l'état de savoir </a:t>
            </a:r>
            <a:r>
              <a:rPr lang="fr-FR" sz="2400" dirty="0" smtClean="0"/>
              <a:t>de l’étudiant </a:t>
            </a:r>
            <a:r>
              <a:rPr lang="fr-FR" sz="2400" dirty="0" smtClean="0"/>
              <a:t>est crucial. L'aider à constituer une solide base de connaissances est essentiel tout en luttant contre les inégalités. </a:t>
            </a:r>
            <a:endParaRPr lang="fr-FR" sz="2400"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29</a:t>
            </a:fld>
            <a:endParaRPr lang="fr-BE"/>
          </a:p>
        </p:txBody>
      </p:sp>
      <p:sp>
        <p:nvSpPr>
          <p:cNvPr id="4" name="Titre 3"/>
          <p:cNvSpPr>
            <a:spLocks noGrp="1"/>
          </p:cNvSpPr>
          <p:nvPr>
            <p:ph type="title"/>
          </p:nvPr>
        </p:nvSpPr>
        <p:spPr/>
        <p:txBody>
          <a:bodyPr/>
          <a:lstStyle/>
          <a:p>
            <a:r>
              <a:rPr lang="fr-FR" sz="4400" dirty="0" smtClean="0">
                <a:solidFill>
                  <a:schemeClr val="bg2">
                    <a:lumMod val="25000"/>
                  </a:schemeClr>
                </a:solidFill>
              </a:rPr>
              <a:t>Conclusion(2)</a:t>
            </a:r>
            <a:endParaRPr lang="fr-FR" dirty="0"/>
          </a:p>
        </p:txBody>
      </p:sp>
      <p:pic>
        <p:nvPicPr>
          <p:cNvPr id="5" name="Picture 2"/>
          <p:cNvPicPr>
            <a:picLocks noChangeAspect="1" noChangeArrowheads="1"/>
          </p:cNvPicPr>
          <p:nvPr/>
        </p:nvPicPr>
        <p:blipFill>
          <a:blip r:embed="rId2"/>
          <a:srcRect/>
          <a:stretch>
            <a:fillRect/>
          </a:stretch>
        </p:blipFill>
        <p:spPr bwMode="auto">
          <a:xfrm>
            <a:off x="7572396" y="428604"/>
            <a:ext cx="771525" cy="80962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pPr>
              <a:lnSpc>
                <a:spcPct val="150000"/>
              </a:lnSpc>
            </a:pPr>
            <a:r>
              <a:rPr lang="fr-FR" dirty="0" smtClean="0">
                <a:solidFill>
                  <a:schemeClr val="bg2">
                    <a:lumMod val="25000"/>
                  </a:schemeClr>
                </a:solidFill>
              </a:rPr>
              <a:t>Rappel sur les principes de  l’enseignement à distance </a:t>
            </a:r>
          </a:p>
          <a:p>
            <a:pPr>
              <a:lnSpc>
                <a:spcPct val="150000"/>
              </a:lnSpc>
            </a:pPr>
            <a:r>
              <a:rPr lang="fr-FR" dirty="0" smtClean="0">
                <a:solidFill>
                  <a:schemeClr val="bg2">
                    <a:lumMod val="25000"/>
                  </a:schemeClr>
                </a:solidFill>
              </a:rPr>
              <a:t>Description des principaux profils étudiants</a:t>
            </a:r>
          </a:p>
          <a:p>
            <a:pPr>
              <a:lnSpc>
                <a:spcPct val="150000"/>
              </a:lnSpc>
            </a:pPr>
            <a:r>
              <a:rPr lang="fr-FR" dirty="0" smtClean="0">
                <a:solidFill>
                  <a:schemeClr val="bg2">
                    <a:lumMod val="25000"/>
                  </a:schemeClr>
                </a:solidFill>
              </a:rPr>
              <a:t>Besoin en différentiation pédagogique afin d’améliorer l’apprentissage à distance</a:t>
            </a:r>
            <a:endParaRPr lang="fr-FR" dirty="0">
              <a:solidFill>
                <a:schemeClr val="bg2">
                  <a:lumMod val="25000"/>
                </a:schemeClr>
              </a:solidFill>
            </a:endParaRP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a:t>
            </a:fld>
            <a:endParaRPr lang="fr-BE"/>
          </a:p>
        </p:txBody>
      </p:sp>
      <p:sp>
        <p:nvSpPr>
          <p:cNvPr id="4" name="Titre 3"/>
          <p:cNvSpPr>
            <a:spLocks noGrp="1"/>
          </p:cNvSpPr>
          <p:nvPr>
            <p:ph type="title"/>
          </p:nvPr>
        </p:nvSpPr>
        <p:spPr/>
        <p:txBody>
          <a:bodyPr>
            <a:normAutofit/>
          </a:bodyPr>
          <a:lstStyle/>
          <a:p>
            <a:r>
              <a:rPr lang="fr-FR" sz="3700" dirty="0" smtClean="0">
                <a:solidFill>
                  <a:schemeClr val="bg2">
                    <a:lumMod val="25000"/>
                  </a:schemeClr>
                </a:solidFill>
              </a:rPr>
              <a:t>Introduction Générale</a:t>
            </a:r>
            <a:endParaRPr lang="fr-FR" sz="3700"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endParaRPr lang="fr-FR" sz="1400" dirty="0" smtClean="0">
              <a:latin typeface="Times New Roman" pitchFamily="18" charset="0"/>
              <a:cs typeface="Times New Roman" pitchFamily="18" charset="0"/>
            </a:endParaRPr>
          </a:p>
          <a:p>
            <a:pPr algn="just"/>
            <a:r>
              <a:rPr lang="fr-FR" sz="1400" dirty="0" smtClean="0">
                <a:latin typeface="Times New Roman" pitchFamily="18" charset="0"/>
                <a:cs typeface="Times New Roman" pitchFamily="18" charset="0"/>
              </a:rPr>
              <a:t>[1] </a:t>
            </a:r>
            <a:r>
              <a:rPr lang="fr-FR" sz="1400" b="1" u="sng" dirty="0" smtClean="0">
                <a:latin typeface="Times New Roman" pitchFamily="18" charset="0"/>
                <a:cs typeface="Times New Roman" pitchFamily="18" charset="0"/>
              </a:rPr>
              <a:t>Le cerveau social</a:t>
            </a:r>
            <a:r>
              <a:rPr lang="fr-FR" sz="1400" u="sng" dirty="0" smtClean="0">
                <a:latin typeface="Times New Roman" pitchFamily="18" charset="0"/>
                <a:cs typeface="Times New Roman" pitchFamily="18" charset="0"/>
              </a:rPr>
              <a:t> e</a:t>
            </a:r>
            <a:r>
              <a:rPr lang="fr-FR" sz="1400" dirty="0" smtClean="0">
                <a:latin typeface="Times New Roman" pitchFamily="18" charset="0"/>
                <a:cs typeface="Times New Roman" pitchFamily="18" charset="0"/>
              </a:rPr>
              <a:t>st défini comme le réseau complexe de domaines qui nous permet de reconnaître les autres, et d’évaluer leurs états mentaux (intentions, désirs et croyances), leurs sentiments, leurs dispositions et actions durables. Pour résumer : le  «cerveau social», est l’activité neuronale liée à l’interaction sociale, et les avantages cérébraux qui en découlent</a:t>
            </a:r>
          </a:p>
          <a:p>
            <a:pPr algn="just"/>
            <a:r>
              <a:rPr lang="fr-FR" sz="1400" dirty="0" smtClean="0">
                <a:latin typeface="Times New Roman" pitchFamily="18" charset="0"/>
                <a:cs typeface="Times New Roman" pitchFamily="18" charset="0"/>
              </a:rPr>
              <a:t>[2] </a:t>
            </a:r>
            <a:r>
              <a:rPr lang="en-US" sz="1400" dirty="0" err="1" smtClean="0">
                <a:latin typeface="Times New Roman" pitchFamily="18" charset="0"/>
                <a:cs typeface="Times New Roman" pitchFamily="18" charset="0"/>
              </a:rPr>
              <a:t>Rao</a:t>
            </a:r>
            <a:r>
              <a:rPr lang="en-US" sz="1400" dirty="0" smtClean="0">
                <a:latin typeface="Times New Roman" pitchFamily="18" charset="0"/>
                <a:cs typeface="Times New Roman" pitchFamily="18" charset="0"/>
              </a:rPr>
              <a:t>, K., Ok, M., &amp; Bryant, B. R. (2014). A Review of Research on Universal Design Educational Models. Remedial and Special Education, 35(3), 153-166.</a:t>
            </a:r>
          </a:p>
          <a:p>
            <a:r>
              <a:rPr lang="fr-FR" sz="1400" dirty="0" smtClean="0">
                <a:latin typeface="Times New Roman" pitchFamily="18" charset="0"/>
                <a:cs typeface="Times New Roman" pitchFamily="18" charset="0"/>
              </a:rPr>
              <a:t>[3]</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MedicalNewsToday</a:t>
            </a:r>
            <a:r>
              <a:rPr lang="en-US" sz="1400" dirty="0" smtClean="0">
                <a:latin typeface="Times New Roman" pitchFamily="18" charset="0"/>
                <a:cs typeface="Times New Roman" pitchFamily="18" charset="0"/>
              </a:rPr>
              <a:t> « </a:t>
            </a:r>
            <a:r>
              <a:rPr lang="en-US" sz="1400" i="1" dirty="0" smtClean="0">
                <a:latin typeface="Times New Roman" pitchFamily="18" charset="0"/>
                <a:cs typeface="Times New Roman" pitchFamily="18" charset="0"/>
              </a:rPr>
              <a:t>What are the health benefits of being social ?</a:t>
            </a:r>
            <a:r>
              <a:rPr lang="en-US" sz="1400" dirty="0" smtClean="0">
                <a:latin typeface="Times New Roman" pitchFamily="18" charset="0"/>
                <a:cs typeface="Times New Roman" pitchFamily="18" charset="0"/>
              </a:rPr>
              <a:t> » « https://www.medicalnewstoday.com/articles/321019</a:t>
            </a:r>
          </a:p>
          <a:p>
            <a:r>
              <a:rPr lang="en-US" sz="1400" dirty="0" smtClean="0">
                <a:latin typeface="Times New Roman" pitchFamily="18" charset="0"/>
                <a:cs typeface="Times New Roman" pitchFamily="18" charset="0"/>
              </a:rPr>
              <a:t>[4] « </a:t>
            </a:r>
            <a:r>
              <a:rPr lang="en-US" sz="1400" i="1" dirty="0" smtClean="0">
                <a:latin typeface="Times New Roman" pitchFamily="18" charset="0"/>
                <a:cs typeface="Times New Roman" pitchFamily="18" charset="0"/>
              </a:rPr>
              <a:t>The social brain and its superpowers</a:t>
            </a:r>
            <a:r>
              <a:rPr lang="en-US" sz="1400" dirty="0" smtClean="0">
                <a:latin typeface="Times New Roman" pitchFamily="18" charset="0"/>
                <a:cs typeface="Times New Roman" pitchFamily="18" charset="0"/>
              </a:rPr>
              <a:t> » Matthew Lieberman, Ph.D. at </a:t>
            </a:r>
            <a:r>
              <a:rPr lang="en-US" sz="1400" dirty="0" err="1" smtClean="0">
                <a:latin typeface="Times New Roman" pitchFamily="18" charset="0"/>
                <a:cs typeface="Times New Roman" pitchFamily="18" charset="0"/>
              </a:rPr>
              <a:t>TEDxStLouis</a:t>
            </a:r>
            <a:r>
              <a:rPr lang="en-US" sz="1400" dirty="0" smtClean="0">
                <a:latin typeface="Times New Roman" pitchFamily="18" charset="0"/>
                <a:cs typeface="Times New Roman" pitchFamily="18" charset="0"/>
              </a:rPr>
              <a:t> </a:t>
            </a:r>
            <a:r>
              <a:rPr lang="en-US" sz="1200" dirty="0" smtClean="0"/>
              <a:t>: </a:t>
            </a:r>
            <a:r>
              <a:rPr lang="en-US" sz="1200" dirty="0" smtClean="0">
                <a:hlinkClick r:id="rId2"/>
              </a:rPr>
              <a:t>https://youtu.be/NNhk3owF7RQ</a:t>
            </a:r>
            <a:endParaRPr lang="en-US" sz="1200" dirty="0" smtClean="0"/>
          </a:p>
          <a:p>
            <a:pPr algn="just"/>
            <a:endParaRPr lang="fr-FR" sz="1200" dirty="0">
              <a:latin typeface="Times New Roman" pitchFamily="18" charset="0"/>
              <a:cs typeface="Times New Roman" pitchFamily="18" charset="0"/>
            </a:endParaRPr>
          </a:p>
        </p:txBody>
      </p:sp>
      <p:sp>
        <p:nvSpPr>
          <p:cNvPr id="3" name="Titre 2"/>
          <p:cNvSpPr>
            <a:spLocks noGrp="1"/>
          </p:cNvSpPr>
          <p:nvPr>
            <p:ph type="title"/>
          </p:nvPr>
        </p:nvSpPr>
        <p:spPr/>
        <p:txBody>
          <a:bodyPr/>
          <a:lstStyle/>
          <a:p>
            <a:r>
              <a:rPr lang="fr-FR" dirty="0" smtClean="0"/>
              <a:t>Bibliographie</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30</a:t>
            </a:fld>
            <a:endParaRPr lang="fr-BE"/>
          </a:p>
        </p:txBody>
      </p:sp>
      <p:pic>
        <p:nvPicPr>
          <p:cNvPr id="5" name="Picture 2"/>
          <p:cNvPicPr>
            <a:picLocks noChangeAspect="1" noChangeArrowheads="1"/>
          </p:cNvPicPr>
          <p:nvPr/>
        </p:nvPicPr>
        <p:blipFill>
          <a:blip r:embed="rId3"/>
          <a:srcRect/>
          <a:stretch>
            <a:fillRect/>
          </a:stretch>
        </p:blipFill>
        <p:spPr bwMode="auto">
          <a:xfrm>
            <a:off x="7500958" y="857232"/>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31</a:t>
            </a:fld>
            <a:endParaRPr lang="fr-BE"/>
          </a:p>
        </p:txBody>
      </p:sp>
      <p:sp>
        <p:nvSpPr>
          <p:cNvPr id="4" name="Titre 3"/>
          <p:cNvSpPr>
            <a:spLocks noGrp="1"/>
          </p:cNvSpPr>
          <p:nvPr>
            <p:ph type="title"/>
          </p:nvPr>
        </p:nvSpPr>
        <p:spPr>
          <a:xfrm>
            <a:off x="500034" y="2714620"/>
            <a:ext cx="8229600" cy="1143000"/>
          </a:xfrm>
        </p:spPr>
        <p:txBody>
          <a:bodyPr/>
          <a:lstStyle/>
          <a:p>
            <a:r>
              <a:rPr lang="fr-FR" dirty="0" smtClean="0"/>
              <a:t> Merci pour votre attention</a:t>
            </a:r>
            <a:endParaRPr lang="fr-FR"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à coins arrondis 12"/>
          <p:cNvSpPr/>
          <p:nvPr/>
        </p:nvSpPr>
        <p:spPr>
          <a:xfrm>
            <a:off x="571472" y="4786322"/>
            <a:ext cx="4429156" cy="714380"/>
          </a:xfrm>
          <a:prstGeom prst="roundRect">
            <a:avLst/>
          </a:prstGeom>
          <a:gradFill>
            <a:gsLst>
              <a:gs pos="0">
                <a:schemeClr val="bg2"/>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à coins arrondis 10"/>
          <p:cNvSpPr/>
          <p:nvPr/>
        </p:nvSpPr>
        <p:spPr>
          <a:xfrm>
            <a:off x="500034" y="3571876"/>
            <a:ext cx="7929618" cy="714380"/>
          </a:xfrm>
          <a:prstGeom prst="roundRect">
            <a:avLst/>
          </a:prstGeom>
          <a:gradFill>
            <a:gsLst>
              <a:gs pos="0">
                <a:schemeClr val="bg2"/>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à coins arrondis 8"/>
          <p:cNvSpPr/>
          <p:nvPr/>
        </p:nvSpPr>
        <p:spPr>
          <a:xfrm>
            <a:off x="500034" y="2714620"/>
            <a:ext cx="4786346" cy="428628"/>
          </a:xfrm>
          <a:prstGeom prst="roundRect">
            <a:avLst/>
          </a:prstGeom>
          <a:gradFill>
            <a:gsLst>
              <a:gs pos="0">
                <a:schemeClr val="bg2"/>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à coins arrondis 7"/>
          <p:cNvSpPr/>
          <p:nvPr/>
        </p:nvSpPr>
        <p:spPr>
          <a:xfrm>
            <a:off x="500034" y="1785926"/>
            <a:ext cx="7929618" cy="714380"/>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contenu 1"/>
          <p:cNvSpPr>
            <a:spLocks noGrp="1"/>
          </p:cNvSpPr>
          <p:nvPr>
            <p:ph idx="1"/>
          </p:nvPr>
        </p:nvSpPr>
        <p:spPr>
          <a:xfrm>
            <a:off x="357158" y="1500174"/>
            <a:ext cx="8229600" cy="4525963"/>
          </a:xfrm>
        </p:spPr>
        <p:txBody>
          <a:bodyPr/>
          <a:lstStyle/>
          <a:p>
            <a:pPr>
              <a:buFont typeface="Wingdings" pitchFamily="2" charset="2"/>
              <a:buChar char="Ø"/>
            </a:pPr>
            <a:endParaRPr lang="fr-FR" sz="2000" b="1" dirty="0" smtClean="0">
              <a:effectLst>
                <a:outerShdw blurRad="38100" dist="38100" dir="2700000" algn="tl">
                  <a:srgbClr val="000000">
                    <a:alpha val="43137"/>
                  </a:srgbClr>
                </a:outerShdw>
              </a:effectLst>
            </a:endParaRPr>
          </a:p>
          <a:p>
            <a:pPr>
              <a:buFont typeface="Wingdings" pitchFamily="2" charset="2"/>
              <a:buChar char="Ø"/>
            </a:pPr>
            <a:r>
              <a:rPr lang="fr-FR" sz="2400" b="1" dirty="0" smtClean="0">
                <a:effectLst>
                  <a:outerShdw blurRad="38100" dist="38100" dir="2700000" algn="tl">
                    <a:srgbClr val="000000">
                      <a:alpha val="43137"/>
                    </a:srgbClr>
                  </a:outerShdw>
                </a:effectLst>
              </a:rPr>
              <a:t>La qualité </a:t>
            </a:r>
            <a:r>
              <a:rPr lang="fr-FR" sz="2400" b="1" dirty="0" smtClean="0"/>
              <a:t>pédagogique  du contenu vidéo </a:t>
            </a:r>
          </a:p>
          <a:p>
            <a:pPr>
              <a:buNone/>
            </a:pPr>
            <a:r>
              <a:rPr lang="fr-FR" sz="2800" b="1" dirty="0" smtClean="0"/>
              <a:t>                                      </a:t>
            </a:r>
          </a:p>
          <a:p>
            <a:pPr marL="269875" indent="-160338">
              <a:buFont typeface="Wingdings" pitchFamily="2" charset="2"/>
              <a:buChar char="Ø"/>
            </a:pPr>
            <a:r>
              <a:rPr lang="fr-FR" sz="2000" b="1" dirty="0" smtClean="0"/>
              <a:t>Garder chaque étudiant engagé</a:t>
            </a:r>
          </a:p>
          <a:p>
            <a:pPr>
              <a:buNone/>
            </a:pPr>
            <a:endParaRPr lang="fr-FR" sz="2400" b="1" dirty="0" smtClean="0"/>
          </a:p>
          <a:p>
            <a:pPr>
              <a:buFont typeface="Wingdings" pitchFamily="2" charset="2"/>
              <a:buChar char="Ø"/>
            </a:pPr>
            <a:r>
              <a:rPr lang="fr-FR" sz="2400" b="1" dirty="0" smtClean="0"/>
              <a:t>Savoir </a:t>
            </a:r>
            <a:r>
              <a:rPr lang="fr-FR" sz="2000" b="1" dirty="0" smtClean="0"/>
              <a:t>être présent pour conserver ou/ et créer du </a:t>
            </a:r>
            <a:r>
              <a:rPr lang="fr-FR" sz="2400" b="1" dirty="0" smtClean="0"/>
              <a:t>lien</a:t>
            </a:r>
          </a:p>
          <a:p>
            <a:pPr>
              <a:buFont typeface="Wingdings" pitchFamily="2" charset="2"/>
              <a:buChar char="Ø"/>
            </a:pPr>
            <a:endParaRPr lang="fr-FR" sz="2000" b="1" dirty="0" smtClean="0"/>
          </a:p>
          <a:p>
            <a:pPr>
              <a:buFont typeface="Wingdings" pitchFamily="2" charset="2"/>
              <a:buChar char="Ø"/>
            </a:pPr>
            <a:endParaRPr lang="fr-FR" sz="2000" dirty="0" smtClean="0"/>
          </a:p>
          <a:p>
            <a:pPr>
              <a:buNone/>
            </a:pPr>
            <a:endParaRPr lang="fr-FR" sz="1400"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4</a:t>
            </a:fld>
            <a:endParaRPr lang="fr-BE"/>
          </a:p>
        </p:txBody>
      </p:sp>
      <p:sp>
        <p:nvSpPr>
          <p:cNvPr id="4" name="Titre 3"/>
          <p:cNvSpPr>
            <a:spLocks noGrp="1"/>
          </p:cNvSpPr>
          <p:nvPr>
            <p:ph type="title"/>
          </p:nvPr>
        </p:nvSpPr>
        <p:spPr/>
        <p:txBody>
          <a:bodyPr>
            <a:normAutofit fontScale="90000"/>
          </a:bodyPr>
          <a:lstStyle/>
          <a:p>
            <a:r>
              <a:rPr lang="fr-FR" dirty="0" smtClean="0">
                <a:solidFill>
                  <a:schemeClr val="bg2">
                    <a:lumMod val="25000"/>
                  </a:schemeClr>
                </a:solidFill>
              </a:rPr>
              <a:t>Principes de base de l’enseignement à distance(1) </a:t>
            </a:r>
            <a:endParaRPr lang="fr-FR" dirty="0"/>
          </a:p>
        </p:txBody>
      </p:sp>
      <p:pic>
        <p:nvPicPr>
          <p:cNvPr id="6" name="Picture 2"/>
          <p:cNvPicPr>
            <a:picLocks noChangeAspect="1" noChangeArrowheads="1"/>
          </p:cNvPicPr>
          <p:nvPr/>
        </p:nvPicPr>
        <p:blipFill>
          <a:blip r:embed="rId2"/>
          <a:srcRect/>
          <a:stretch>
            <a:fillRect/>
          </a:stretch>
        </p:blipFill>
        <p:spPr bwMode="auto">
          <a:xfrm>
            <a:off x="7572396" y="1071546"/>
            <a:ext cx="771525" cy="809625"/>
          </a:xfrm>
          <a:prstGeom prst="rect">
            <a:avLst/>
          </a:prstGeom>
          <a:noFill/>
          <a:ln w="9525">
            <a:noFill/>
            <a:miter lim="800000"/>
            <a:headEnd/>
            <a:tailEnd/>
          </a:ln>
          <a:effectLst/>
        </p:spPr>
      </p:pic>
      <p:sp>
        <p:nvSpPr>
          <p:cNvPr id="12" name="Rectangle 11"/>
          <p:cNvSpPr/>
          <p:nvPr/>
        </p:nvSpPr>
        <p:spPr>
          <a:xfrm>
            <a:off x="642910" y="5000636"/>
            <a:ext cx="3982180" cy="400110"/>
          </a:xfrm>
          <a:prstGeom prst="rect">
            <a:avLst/>
          </a:prstGeom>
        </p:spPr>
        <p:txBody>
          <a:bodyPr wrap="none">
            <a:spAutoFit/>
          </a:bodyPr>
          <a:lstStyle/>
          <a:p>
            <a:pPr>
              <a:buFont typeface="Wingdings" pitchFamily="2" charset="2"/>
              <a:buChar char="Ø"/>
            </a:pPr>
            <a:r>
              <a:rPr lang="fr-FR" sz="2000" b="1" dirty="0" smtClean="0"/>
              <a:t>La force du travail de groupe</a:t>
            </a:r>
            <a:endParaRPr lang="fr-FR" sz="2000" dirty="0" smtClean="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à coins arrondis 10"/>
          <p:cNvSpPr/>
          <p:nvPr/>
        </p:nvSpPr>
        <p:spPr>
          <a:xfrm>
            <a:off x="642910" y="5143512"/>
            <a:ext cx="4643470" cy="642942"/>
          </a:xfrm>
          <a:prstGeom prst="roundRect">
            <a:avLst/>
          </a:prstGeom>
          <a:gradFill>
            <a:gsLst>
              <a:gs pos="0">
                <a:schemeClr val="bg2"/>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Découvrir sa façon d’apprendre</a:t>
            </a:r>
          </a:p>
          <a:p>
            <a:pPr algn="ctr"/>
            <a:endParaRPr lang="fr-FR" dirty="0"/>
          </a:p>
        </p:txBody>
      </p:sp>
      <p:sp>
        <p:nvSpPr>
          <p:cNvPr id="9" name="Rectangle à coins arrondis 8"/>
          <p:cNvSpPr/>
          <p:nvPr/>
        </p:nvSpPr>
        <p:spPr>
          <a:xfrm>
            <a:off x="642910" y="4357694"/>
            <a:ext cx="6286544" cy="500066"/>
          </a:xfrm>
          <a:prstGeom prst="roundRect">
            <a:avLst/>
          </a:prstGeom>
          <a:gradFill>
            <a:gsLst>
              <a:gs pos="0">
                <a:schemeClr val="bg2"/>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smtClean="0">
                <a:solidFill>
                  <a:schemeClr val="tx1"/>
                </a:solidFill>
              </a:rPr>
              <a:t>Demander du feedback informel et en tenir compte</a:t>
            </a:r>
            <a:endParaRPr lang="fr-FR" dirty="0">
              <a:solidFill>
                <a:schemeClr val="tx1"/>
              </a:solidFill>
            </a:endParaRPr>
          </a:p>
        </p:txBody>
      </p:sp>
      <p:sp>
        <p:nvSpPr>
          <p:cNvPr id="7" name="Rectangle à coins arrondis 6"/>
          <p:cNvSpPr/>
          <p:nvPr/>
        </p:nvSpPr>
        <p:spPr>
          <a:xfrm>
            <a:off x="571472" y="3571876"/>
            <a:ext cx="3500462" cy="500066"/>
          </a:xfrm>
          <a:prstGeom prst="roundRect">
            <a:avLst/>
          </a:prstGeom>
          <a:gradFill>
            <a:gsLst>
              <a:gs pos="0">
                <a:schemeClr val="bg2"/>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smtClean="0"/>
          </a:p>
          <a:p>
            <a:r>
              <a:rPr lang="fr-FR" b="1" dirty="0" smtClean="0">
                <a:solidFill>
                  <a:schemeClr val="tx1"/>
                </a:solidFill>
              </a:rPr>
              <a:t>Bonne g</a:t>
            </a:r>
            <a:r>
              <a:rPr lang="fr-FR" b="1" dirty="0" smtClean="0">
                <a:solidFill>
                  <a:schemeClr val="tx1"/>
                </a:solidFill>
              </a:rPr>
              <a:t>estion </a:t>
            </a:r>
            <a:r>
              <a:rPr lang="fr-FR" b="1" dirty="0" smtClean="0">
                <a:solidFill>
                  <a:schemeClr val="tx1"/>
                </a:solidFill>
              </a:rPr>
              <a:t>du temps</a:t>
            </a:r>
          </a:p>
          <a:p>
            <a:pPr algn="ctr"/>
            <a:endParaRPr lang="fr-FR" dirty="0"/>
          </a:p>
        </p:txBody>
      </p:sp>
      <p:sp>
        <p:nvSpPr>
          <p:cNvPr id="6" name="Rectangle à coins arrondis 5"/>
          <p:cNvSpPr/>
          <p:nvPr/>
        </p:nvSpPr>
        <p:spPr>
          <a:xfrm>
            <a:off x="642910" y="2786058"/>
            <a:ext cx="6357982" cy="500066"/>
          </a:xfrm>
          <a:prstGeom prst="roundRect">
            <a:avLst/>
          </a:prstGeom>
          <a:gradFill>
            <a:gsLst>
              <a:gs pos="0">
                <a:schemeClr val="bg2"/>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smtClean="0">
                <a:solidFill>
                  <a:schemeClr val="tx1"/>
                </a:solidFill>
              </a:rPr>
              <a:t>Des attentes claires et réalistes </a:t>
            </a:r>
            <a:endParaRPr lang="fr-FR" dirty="0">
              <a:solidFill>
                <a:schemeClr val="tx1"/>
              </a:solidFill>
            </a:endParaRPr>
          </a:p>
        </p:txBody>
      </p:sp>
      <p:sp>
        <p:nvSpPr>
          <p:cNvPr id="5" name="Rectangle à coins arrondis 4"/>
          <p:cNvSpPr/>
          <p:nvPr/>
        </p:nvSpPr>
        <p:spPr>
          <a:xfrm>
            <a:off x="571472" y="1643050"/>
            <a:ext cx="7643866" cy="785818"/>
          </a:xfrm>
          <a:prstGeom prst="roundRect">
            <a:avLst/>
          </a:prstGeom>
          <a:gradFill>
            <a:gsLst>
              <a:gs pos="0">
                <a:schemeClr val="bg2"/>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b="1" dirty="0" smtClean="0"/>
          </a:p>
          <a:p>
            <a:r>
              <a:rPr lang="fr-FR" b="1" dirty="0" smtClean="0">
                <a:solidFill>
                  <a:schemeClr val="tx1"/>
                </a:solidFill>
              </a:rPr>
              <a:t>Créer une communauté d’apprentissage via  les plateformes </a:t>
            </a:r>
          </a:p>
          <a:p>
            <a:r>
              <a:rPr lang="fr-FR" b="1" dirty="0" smtClean="0">
                <a:solidFill>
                  <a:schemeClr val="tx1"/>
                </a:solidFill>
              </a:rPr>
              <a:t>      pédagogiques et  les réseaux sociaux</a:t>
            </a:r>
          </a:p>
          <a:p>
            <a:pPr algn="ct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a:t>
            </a:fld>
            <a:endParaRPr lang="fr-BE"/>
          </a:p>
        </p:txBody>
      </p:sp>
      <p:sp>
        <p:nvSpPr>
          <p:cNvPr id="4" name="Titre 3"/>
          <p:cNvSpPr>
            <a:spLocks noGrp="1"/>
          </p:cNvSpPr>
          <p:nvPr>
            <p:ph type="title"/>
          </p:nvPr>
        </p:nvSpPr>
        <p:spPr/>
        <p:txBody>
          <a:bodyPr>
            <a:normAutofit fontScale="90000"/>
          </a:bodyPr>
          <a:lstStyle/>
          <a:p>
            <a:r>
              <a:rPr lang="fr-FR" dirty="0" smtClean="0">
                <a:solidFill>
                  <a:schemeClr val="bg2">
                    <a:lumMod val="25000"/>
                  </a:schemeClr>
                </a:solidFill>
              </a:rPr>
              <a:t>Principes de base de l’enseignement à distance(2)</a:t>
            </a:r>
            <a:endParaRPr lang="fr-FR" dirty="0"/>
          </a:p>
        </p:txBody>
      </p:sp>
      <p:pic>
        <p:nvPicPr>
          <p:cNvPr id="14" name="Picture 2"/>
          <p:cNvPicPr>
            <a:picLocks noChangeAspect="1" noChangeArrowheads="1"/>
          </p:cNvPicPr>
          <p:nvPr/>
        </p:nvPicPr>
        <p:blipFill>
          <a:blip r:embed="rId2"/>
          <a:srcRect/>
          <a:stretch>
            <a:fillRect/>
          </a:stretch>
        </p:blipFill>
        <p:spPr bwMode="auto">
          <a:xfrm>
            <a:off x="7500958" y="1071546"/>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1000100" y="1643050"/>
            <a:ext cx="7572428" cy="264320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6</a:t>
            </a:fld>
            <a:endParaRPr lang="fr-BE"/>
          </a:p>
        </p:txBody>
      </p:sp>
      <p:sp>
        <p:nvSpPr>
          <p:cNvPr id="4" name="Titre 3"/>
          <p:cNvSpPr>
            <a:spLocks noGrp="1"/>
          </p:cNvSpPr>
          <p:nvPr>
            <p:ph type="title"/>
          </p:nvPr>
        </p:nvSpPr>
        <p:spPr/>
        <p:txBody>
          <a:bodyPr>
            <a:normAutofit fontScale="90000"/>
          </a:bodyPr>
          <a:lstStyle/>
          <a:p>
            <a:r>
              <a:rPr lang="fr-FR" sz="4400" dirty="0" smtClean="0">
                <a:solidFill>
                  <a:schemeClr val="accent4"/>
                </a:solidFill>
              </a:rPr>
              <a:t>Multitude de profils et besoin de différentiation</a:t>
            </a:r>
            <a:endParaRPr lang="fr-FR" dirty="0"/>
          </a:p>
        </p:txBody>
      </p:sp>
      <p:sp>
        <p:nvSpPr>
          <p:cNvPr id="6" name="Rectangle 5"/>
          <p:cNvSpPr/>
          <p:nvPr/>
        </p:nvSpPr>
        <p:spPr>
          <a:xfrm>
            <a:off x="1142976" y="1428736"/>
            <a:ext cx="7643866" cy="2523768"/>
          </a:xfrm>
          <a:prstGeom prst="rect">
            <a:avLst/>
          </a:prstGeom>
        </p:spPr>
        <p:txBody>
          <a:bodyPr wrap="square">
            <a:spAutoFit/>
          </a:bodyPr>
          <a:lstStyle/>
          <a:p>
            <a:endParaRPr lang="fr-FR" dirty="0" smtClean="0"/>
          </a:p>
          <a:p>
            <a:pPr>
              <a:buFont typeface="Arial" pitchFamily="34" charset="0"/>
              <a:buChar char="•"/>
            </a:pPr>
            <a:r>
              <a:rPr lang="fr-FR" sz="2000" dirty="0" smtClean="0"/>
              <a:t>Mode auditif/visuel</a:t>
            </a:r>
          </a:p>
          <a:p>
            <a:pPr>
              <a:buFont typeface="Arial" pitchFamily="34" charset="0"/>
              <a:buChar char="•"/>
            </a:pPr>
            <a:r>
              <a:rPr lang="fr-FR" sz="2000" dirty="0" smtClean="0"/>
              <a:t>Dépendant ou indépendant du contexte d’apprentissage</a:t>
            </a:r>
          </a:p>
          <a:p>
            <a:pPr>
              <a:buFont typeface="Arial" pitchFamily="34" charset="0"/>
              <a:buChar char="•"/>
            </a:pPr>
            <a:r>
              <a:rPr lang="fr-FR" sz="2000" dirty="0" smtClean="0"/>
              <a:t>Réflexivité/impulsivité</a:t>
            </a:r>
          </a:p>
          <a:p>
            <a:pPr>
              <a:buFont typeface="Arial" pitchFamily="34" charset="0"/>
              <a:buChar char="•"/>
            </a:pPr>
            <a:r>
              <a:rPr lang="fr-FR" sz="2000" dirty="0" smtClean="0"/>
              <a:t>analytique/ synthétique</a:t>
            </a:r>
          </a:p>
          <a:p>
            <a:pPr>
              <a:buFont typeface="Arial" pitchFamily="34" charset="0"/>
              <a:buChar char="•"/>
            </a:pPr>
            <a:r>
              <a:rPr lang="fr-FR" sz="2000" dirty="0" smtClean="0"/>
              <a:t>Environnement défavorisé/favorisé</a:t>
            </a:r>
          </a:p>
          <a:p>
            <a:pPr>
              <a:buFont typeface="Arial" pitchFamily="34" charset="0"/>
              <a:buChar char="•"/>
            </a:pPr>
            <a:r>
              <a:rPr lang="fr-FR" sz="2000" dirty="0" smtClean="0"/>
              <a:t>femme/homme</a:t>
            </a:r>
          </a:p>
          <a:p>
            <a:pPr>
              <a:buFont typeface="Arial" pitchFamily="34" charset="0"/>
              <a:buChar char="•"/>
            </a:pPr>
            <a:r>
              <a:rPr lang="fr-FR" sz="2000" dirty="0" smtClean="0"/>
              <a:t>d’origine étrangère ou pas</a:t>
            </a:r>
          </a:p>
        </p:txBody>
      </p:sp>
      <p:sp>
        <p:nvSpPr>
          <p:cNvPr id="8" name="Rectangle à coins arrondis 7"/>
          <p:cNvSpPr/>
          <p:nvPr/>
        </p:nvSpPr>
        <p:spPr>
          <a:xfrm>
            <a:off x="1428728" y="4857760"/>
            <a:ext cx="7143800" cy="928694"/>
          </a:xfrm>
          <a:prstGeom prst="roundRect">
            <a:avLst/>
          </a:prstGeom>
          <a:solidFill>
            <a:schemeClr val="accent2">
              <a:lumMod val="20000"/>
              <a:lumOff val="80000"/>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Si on combine ces profils, on obtient des milliers de profils d’étudiants,   comment  alors s’adapter  à cette pluralité</a:t>
            </a:r>
            <a:endParaRPr lang="fr-FR" b="1" dirty="0">
              <a:solidFill>
                <a:schemeClr val="tx1"/>
              </a:solidFill>
            </a:endParaRPr>
          </a:p>
        </p:txBody>
      </p:sp>
      <p:sp>
        <p:nvSpPr>
          <p:cNvPr id="9" name="Flèche courbée vers la droite 8"/>
          <p:cNvSpPr/>
          <p:nvPr/>
        </p:nvSpPr>
        <p:spPr>
          <a:xfrm>
            <a:off x="285720" y="4071942"/>
            <a:ext cx="1000132" cy="128588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10" name="Picture 2"/>
          <p:cNvPicPr>
            <a:picLocks noChangeAspect="1" noChangeArrowheads="1"/>
          </p:cNvPicPr>
          <p:nvPr/>
        </p:nvPicPr>
        <p:blipFill>
          <a:blip r:embed="rId2"/>
          <a:srcRect/>
          <a:stretch>
            <a:fillRect/>
          </a:stretch>
        </p:blipFill>
        <p:spPr bwMode="auto">
          <a:xfrm>
            <a:off x="7500958" y="857232"/>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7</a:t>
            </a:fld>
            <a:endParaRPr lang="fr-BE"/>
          </a:p>
        </p:txBody>
      </p:sp>
      <p:sp>
        <p:nvSpPr>
          <p:cNvPr id="4" name="Titre 3"/>
          <p:cNvSpPr>
            <a:spLocks noGrp="1"/>
          </p:cNvSpPr>
          <p:nvPr>
            <p:ph type="title"/>
          </p:nvPr>
        </p:nvSpPr>
        <p:spPr>
          <a:xfrm>
            <a:off x="457200" y="274638"/>
            <a:ext cx="8229600" cy="1011222"/>
          </a:xfrm>
        </p:spPr>
        <p:txBody>
          <a:bodyPr>
            <a:noAutofit/>
          </a:bodyPr>
          <a:lstStyle/>
          <a:p>
            <a:r>
              <a:rPr lang="fr-FR" sz="4000" dirty="0" smtClean="0">
                <a:solidFill>
                  <a:schemeClr val="accent4"/>
                </a:solidFill>
              </a:rPr>
              <a:t>Quelques citations :</a:t>
            </a:r>
            <a:br>
              <a:rPr lang="fr-FR" sz="4000" dirty="0" smtClean="0">
                <a:solidFill>
                  <a:schemeClr val="accent4"/>
                </a:solidFill>
              </a:rPr>
            </a:br>
            <a:endParaRPr lang="fr-FR" sz="4000" dirty="0" smtClean="0">
              <a:solidFill>
                <a:schemeClr val="accent4"/>
              </a:solidFill>
            </a:endParaRPr>
          </a:p>
        </p:txBody>
      </p:sp>
      <p:pic>
        <p:nvPicPr>
          <p:cNvPr id="2050" name="Picture 2"/>
          <p:cNvPicPr>
            <a:picLocks noGrp="1" noChangeAspect="1" noChangeArrowheads="1"/>
          </p:cNvPicPr>
          <p:nvPr>
            <p:ph idx="1"/>
          </p:nvPr>
        </p:nvPicPr>
        <p:blipFill>
          <a:blip r:embed="rId2"/>
          <a:srcRect/>
          <a:stretch>
            <a:fillRect/>
          </a:stretch>
        </p:blipFill>
        <p:spPr bwMode="auto">
          <a:xfrm>
            <a:off x="571472" y="1500174"/>
            <a:ext cx="8072494" cy="4643470"/>
          </a:xfrm>
          <a:prstGeom prst="rect">
            <a:avLst/>
          </a:prstGeom>
          <a:noFill/>
          <a:ln w="9525">
            <a:noFill/>
            <a:miter lim="800000"/>
            <a:headEnd/>
            <a:tailEnd/>
          </a:ln>
          <a:effectLst/>
        </p:spPr>
      </p:pic>
      <p:pic>
        <p:nvPicPr>
          <p:cNvPr id="5" name="Picture 2"/>
          <p:cNvPicPr>
            <a:picLocks noChangeAspect="1" noChangeArrowheads="1"/>
          </p:cNvPicPr>
          <p:nvPr/>
        </p:nvPicPr>
        <p:blipFill>
          <a:blip r:embed="rId3"/>
          <a:srcRect/>
          <a:stretch>
            <a:fillRect/>
          </a:stretch>
        </p:blipFill>
        <p:spPr bwMode="auto">
          <a:xfrm>
            <a:off x="7572396" y="571480"/>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pPr algn="just"/>
            <a:r>
              <a:rPr lang="fr-FR" dirty="0" smtClean="0"/>
              <a:t>On ne différencie pas pour différencier mais pour permettre à chaque étudiant de maîtriser le socle commun de savoirs et de compétences.</a:t>
            </a:r>
          </a:p>
          <a:p>
            <a:pPr algn="just"/>
            <a:r>
              <a:rPr lang="fr-FR" dirty="0" smtClean="0"/>
              <a:t>L’enseignement différencié consiste en l’analyse des caractéristiques des étudiants: c’est reconnaître les différences, et y répondre de façon proactive.</a:t>
            </a:r>
          </a:p>
          <a:p>
            <a:pPr algn="just">
              <a:buNone/>
            </a:pPr>
            <a:endParaRPr lang="fr-FR" dirty="0" smtClean="0"/>
          </a:p>
          <a:p>
            <a:pPr algn="just"/>
            <a:endParaRPr lang="fr-FR" dirty="0" smtClean="0"/>
          </a:p>
          <a:p>
            <a:pPr algn="just">
              <a:buNone/>
            </a:pPr>
            <a:r>
              <a:rPr lang="fr-FR" dirty="0" smtClean="0"/>
              <a:t>  consiste donc pour le formateur  à </a:t>
            </a:r>
            <a:r>
              <a:rPr lang="fr-FR" dirty="0" smtClean="0">
                <a:solidFill>
                  <a:srgbClr val="C00000"/>
                </a:solidFill>
              </a:rPr>
              <a:t>aménager</a:t>
            </a:r>
            <a:r>
              <a:rPr lang="fr-FR" dirty="0" smtClean="0"/>
              <a:t> sa </a:t>
            </a:r>
            <a:r>
              <a:rPr lang="fr-FR" dirty="0" smtClean="0">
                <a:solidFill>
                  <a:srgbClr val="C00000"/>
                </a:solidFill>
              </a:rPr>
              <a:t>pédagogi</a:t>
            </a:r>
            <a:r>
              <a:rPr lang="fr-FR" dirty="0" smtClean="0">
                <a:solidFill>
                  <a:schemeClr val="accent2"/>
                </a:solidFill>
              </a:rPr>
              <a:t>e</a:t>
            </a:r>
            <a:r>
              <a:rPr lang="fr-FR" dirty="0" smtClean="0"/>
              <a:t> en fonction des besoins de ces apprenants pour y répondre au plus près.</a:t>
            </a:r>
            <a:endParaRPr lang="fr-FR" dirty="0"/>
          </a:p>
        </p:txBody>
      </p:sp>
      <p:sp>
        <p:nvSpPr>
          <p:cNvPr id="3" name="Titre 2"/>
          <p:cNvSpPr>
            <a:spLocks noGrp="1"/>
          </p:cNvSpPr>
          <p:nvPr>
            <p:ph type="title"/>
          </p:nvPr>
        </p:nvSpPr>
        <p:spPr/>
        <p:txBody>
          <a:bodyPr>
            <a:normAutofit fontScale="90000"/>
          </a:bodyPr>
          <a:lstStyle/>
          <a:p>
            <a:r>
              <a:rPr lang="fr-FR" dirty="0" smtClean="0">
                <a:solidFill>
                  <a:schemeClr val="accent4"/>
                </a:solidFill>
              </a:rPr>
              <a:t/>
            </a:r>
            <a:br>
              <a:rPr lang="fr-FR" dirty="0" smtClean="0">
                <a:solidFill>
                  <a:schemeClr val="accent4"/>
                </a:solidFill>
              </a:rPr>
            </a:br>
            <a:r>
              <a:rPr lang="fr-FR" dirty="0" smtClean="0">
                <a:solidFill>
                  <a:schemeClr val="bg2">
                    <a:lumMod val="25000"/>
                  </a:schemeClr>
                </a:solidFill>
              </a:rPr>
              <a:t>Différentier?</a:t>
            </a:r>
            <a:br>
              <a:rPr lang="fr-FR" dirty="0" smtClean="0">
                <a:solidFill>
                  <a:schemeClr val="bg2">
                    <a:lumMod val="25000"/>
                  </a:schemeClr>
                </a:solidFill>
              </a:rPr>
            </a:br>
            <a:endParaRPr lang="fr-FR" dirty="0">
              <a:solidFill>
                <a:schemeClr val="bg2">
                  <a:lumMod val="25000"/>
                </a:schemeClr>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8</a:t>
            </a:fld>
            <a:endParaRPr lang="fr-BE"/>
          </a:p>
        </p:txBody>
      </p:sp>
      <p:sp>
        <p:nvSpPr>
          <p:cNvPr id="5" name="Flèche courbée vers la droite 4"/>
          <p:cNvSpPr/>
          <p:nvPr/>
        </p:nvSpPr>
        <p:spPr>
          <a:xfrm>
            <a:off x="357158" y="3857628"/>
            <a:ext cx="642942" cy="92869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6" name="Picture 2"/>
          <p:cNvPicPr>
            <a:picLocks noChangeAspect="1" noChangeArrowheads="1"/>
          </p:cNvPicPr>
          <p:nvPr/>
        </p:nvPicPr>
        <p:blipFill>
          <a:blip r:embed="rId2"/>
          <a:srcRect/>
          <a:stretch>
            <a:fillRect/>
          </a:stretch>
        </p:blipFill>
        <p:spPr bwMode="auto">
          <a:xfrm>
            <a:off x="7715272" y="571480"/>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9</a:t>
            </a:fld>
            <a:endParaRPr lang="fr-BE"/>
          </a:p>
        </p:txBody>
      </p:sp>
      <p:sp>
        <p:nvSpPr>
          <p:cNvPr id="4" name="Titre 3"/>
          <p:cNvSpPr>
            <a:spLocks noGrp="1"/>
          </p:cNvSpPr>
          <p:nvPr>
            <p:ph type="title"/>
          </p:nvPr>
        </p:nvSpPr>
        <p:spPr/>
        <p:txBody>
          <a:bodyPr>
            <a:noAutofit/>
          </a:bodyPr>
          <a:lstStyle/>
          <a:p>
            <a:r>
              <a:rPr lang="fr-FR" sz="3700" dirty="0" smtClean="0">
                <a:solidFill>
                  <a:schemeClr val="bg2">
                    <a:lumMod val="25000"/>
                  </a:schemeClr>
                </a:solidFill>
              </a:rPr>
              <a:t>Principe de la pédagogie différenciée</a:t>
            </a:r>
            <a:endParaRPr lang="fr-FR" sz="3700" dirty="0">
              <a:solidFill>
                <a:schemeClr val="bg2">
                  <a:lumMod val="25000"/>
                </a:schemeClr>
              </a:solidFill>
            </a:endParaRPr>
          </a:p>
        </p:txBody>
      </p:sp>
      <p:pic>
        <p:nvPicPr>
          <p:cNvPr id="4098" name="Picture 2"/>
          <p:cNvPicPr>
            <a:picLocks noGrp="1" noChangeAspect="1" noChangeArrowheads="1"/>
          </p:cNvPicPr>
          <p:nvPr>
            <p:ph idx="1"/>
          </p:nvPr>
        </p:nvPicPr>
        <p:blipFill>
          <a:blip r:embed="rId2"/>
          <a:srcRect/>
          <a:stretch>
            <a:fillRect/>
          </a:stretch>
        </p:blipFill>
        <p:spPr bwMode="auto">
          <a:xfrm>
            <a:off x="500034" y="1643050"/>
            <a:ext cx="8358246" cy="4143404"/>
          </a:xfrm>
          <a:prstGeom prst="rect">
            <a:avLst/>
          </a:prstGeom>
          <a:noFill/>
          <a:ln w="9525">
            <a:noFill/>
            <a:miter lim="800000"/>
            <a:headEnd/>
            <a:tailEnd/>
          </a:ln>
          <a:effectLst/>
        </p:spPr>
      </p:pic>
      <p:pic>
        <p:nvPicPr>
          <p:cNvPr id="5" name="Picture 2"/>
          <p:cNvPicPr>
            <a:picLocks noChangeAspect="1" noChangeArrowheads="1"/>
          </p:cNvPicPr>
          <p:nvPr/>
        </p:nvPicPr>
        <p:blipFill>
          <a:blip r:embed="rId3"/>
          <a:srcRect/>
          <a:stretch>
            <a:fillRect/>
          </a:stretch>
        </p:blipFill>
        <p:spPr bwMode="auto">
          <a:xfrm>
            <a:off x="7500958" y="857232"/>
            <a:ext cx="771525" cy="809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2434</TotalTime>
  <Words>1200</Words>
  <PresentationFormat>Affichage à l'écran (4:3)</PresentationFormat>
  <Paragraphs>211</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Rotonde</vt:lpstr>
      <vt:lpstr>       Différenciation pédagogique : comment adapter le tutorat pour maximiser la réussite des étudiants ? </vt:lpstr>
      <vt:lpstr>Plan</vt:lpstr>
      <vt:lpstr>Introduction Générale</vt:lpstr>
      <vt:lpstr>Principes de base de l’enseignement à distance(1) </vt:lpstr>
      <vt:lpstr>Principes de base de l’enseignement à distance(2)</vt:lpstr>
      <vt:lpstr>Multitude de profils et besoin de différentiation</vt:lpstr>
      <vt:lpstr>Quelques citations : </vt:lpstr>
      <vt:lpstr> Différentier? </vt:lpstr>
      <vt:lpstr>Principe de la pédagogie différenciée</vt:lpstr>
      <vt:lpstr>Objectifs de la différentiation</vt:lpstr>
      <vt:lpstr> Aspects de différentiation(1) </vt:lpstr>
      <vt:lpstr>Aspects de différentiation(2) </vt:lpstr>
      <vt:lpstr>Aspects de différentiation: Les contenus </vt:lpstr>
      <vt:lpstr>Aspects de différentiation: Les structures</vt:lpstr>
      <vt:lpstr>Aspects de différentiation: Les processus</vt:lpstr>
      <vt:lpstr>Aspects de différentiation: Les productions</vt:lpstr>
      <vt:lpstr>Articuler 4 dimensions en jeu dans la DP</vt:lpstr>
      <vt:lpstr>Être enseignant tuteur  de nos jours(1)</vt:lpstr>
      <vt:lpstr>Les trois champs interpénétrés qui fondent toute démarche différenciée</vt:lpstr>
      <vt:lpstr>Les trois champs interpénétrés qui fondent toute démarche différenciée</vt:lpstr>
      <vt:lpstr>La pédagogie différenciée dans la formation à distance</vt:lpstr>
      <vt:lpstr>  parcours différenciés à distance en asynchrone  </vt:lpstr>
      <vt:lpstr>parcours différenciés à distance en synchrone</vt:lpstr>
      <vt:lpstr>L’acquisition du socle commun par tous les étudiants : quelles différences comptent ? (1)</vt:lpstr>
      <vt:lpstr>L’acquisition du socle commun par tous les étudiants : quelles différences comptent ? (2)</vt:lpstr>
      <vt:lpstr>Sur quoi peut-on différentier ?(1) </vt:lpstr>
      <vt:lpstr>Sur quoi peut-on différentier ?(2) </vt:lpstr>
      <vt:lpstr>Conclusion(1)</vt:lpstr>
      <vt:lpstr>Conclusion(2)</vt:lpstr>
      <vt:lpstr>Bibliographie</vt:lpstr>
      <vt:lpstr> Merci pour votre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Différenciation pédagogique : comment adapter le tutorat pour maximiser la réussite des étudiants ?</dc:title>
  <dc:creator>USER</dc:creator>
  <cp:lastModifiedBy>USER</cp:lastModifiedBy>
  <cp:revision>220</cp:revision>
  <dcterms:created xsi:type="dcterms:W3CDTF">2022-02-20T02:27:09Z</dcterms:created>
  <dcterms:modified xsi:type="dcterms:W3CDTF">2022-03-23T08:06:06Z</dcterms:modified>
</cp:coreProperties>
</file>