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82" r:id="rId4"/>
    <p:sldId id="277" r:id="rId5"/>
    <p:sldId id="278" r:id="rId6"/>
    <p:sldId id="280" r:id="rId7"/>
    <p:sldId id="281" r:id="rId8"/>
    <p:sldId id="279" r:id="rId9"/>
    <p:sldId id="283" r:id="rId10"/>
    <p:sldId id="288" r:id="rId11"/>
    <p:sldId id="289" r:id="rId12"/>
    <p:sldId id="290" r:id="rId13"/>
    <p:sldId id="286" r:id="rId14"/>
    <p:sldId id="284" r:id="rId15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ge de présentation" id="{23DB0560-B4A2-4DD5-821D-3F847E4C7DF0}">
          <p14:sldIdLst>
            <p14:sldId id="256"/>
          </p14:sldIdLst>
        </p14:section>
        <p14:section name="Constat 2012" id="{07BB4747-DBE2-4603-A39C-7B216301A50D}">
          <p14:sldIdLst>
            <p14:sldId id="258"/>
          </p14:sldIdLst>
        </p14:section>
        <p14:section name="Enjeux" id="{C4DD88AC-6C56-4F55-9DA2-17B469B607A3}">
          <p14:sldIdLst>
            <p14:sldId id="282"/>
            <p14:sldId id="277"/>
            <p14:sldId id="278"/>
            <p14:sldId id="280"/>
            <p14:sldId id="281"/>
            <p14:sldId id="279"/>
            <p14:sldId id="283"/>
            <p14:sldId id="288"/>
            <p14:sldId id="289"/>
            <p14:sldId id="290"/>
            <p14:sldId id="286"/>
          </p14:sldIdLst>
        </p14:section>
        <p14:section name="Remerciements" id="{3F992FF4-C4B2-4DA7-9782-A31BEC5431EB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FC4"/>
    <a:srgbClr val="F7F9FB"/>
    <a:srgbClr val="EBF0F5"/>
    <a:srgbClr val="E8F3F4"/>
    <a:srgbClr val="DEEEE0"/>
    <a:srgbClr val="FDFBF9"/>
    <a:srgbClr val="003C75"/>
    <a:srgbClr val="F7F3ED"/>
    <a:srgbClr val="FFFFFF"/>
    <a:srgbClr val="002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6" autoAdjust="0"/>
    <p:restoredTop sz="94632"/>
  </p:normalViewPr>
  <p:slideViewPr>
    <p:cSldViewPr>
      <p:cViewPr varScale="1">
        <p:scale>
          <a:sx n="111" d="100"/>
          <a:sy n="111" d="100"/>
        </p:scale>
        <p:origin x="64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0">
                <a:solidFill>
                  <a:srgbClr val="000000"/>
                </a:solidFill>
                <a:latin typeface="Calibri" pitchFamily="18"/>
                <a:ea typeface="ＭＳ Ｐゴシック" pitchFamily="2"/>
                <a:cs typeface="ＭＳ Ｐゴシック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F6ACF3B-05ED-49A2-8789-97701EB421A0}" type="datetime1">
              <a:rPr lang="fr-FR" altLang="fr-FR"/>
              <a:pPr>
                <a:defRPr/>
              </a:pPr>
              <a:t>22/03/2022</a:t>
            </a:fld>
            <a:endParaRPr lang="fr-FR" alt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0">
                <a:solidFill>
                  <a:srgbClr val="000000"/>
                </a:solidFill>
                <a:latin typeface="Calibri" pitchFamily="18"/>
                <a:ea typeface="ＭＳ Ｐゴシック" pitchFamily="2"/>
                <a:cs typeface="ＭＳ Ｐゴシック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9A571E2C-01EA-450B-BFD3-6B768F19C12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lIns="90004" tIns="44997" rIns="90004" bIns="44997" anchor="ctr" anchorCtr="1" compatLnSpc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kern="0">
              <a:solidFill>
                <a:srgbClr val="000000"/>
              </a:solidFill>
              <a:latin typeface="Calibri" pitchFamily="18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" name="Espace réservé de l'en-têt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6798" rIns="90004" bIns="46798" anchor="t" anchorCtr="0" compatLnSpc="1"/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ＭＳ Ｐゴシック" pitchFamily="2"/>
                <a:cs typeface="ＭＳ Ｐゴシック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6798" rIns="90004" bIns="467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E2EA4E-1158-4653-9757-F7C56049A17A}" type="datetime1">
              <a:rPr lang="fr-FR" altLang="fr-FR"/>
              <a:pPr>
                <a:defRPr/>
              </a:pPr>
              <a:t>22/03/2022</a:t>
            </a:fld>
            <a:endParaRPr lang="fr-FR" altLang="fr-FR"/>
          </a:p>
        </p:txBody>
      </p:sp>
      <p:sp>
        <p:nvSpPr>
          <p:cNvPr id="13317" name="Espace réservé de l'image des diapositives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8" name="Espace réservé des commentaires 5"/>
          <p:cNvSpPr txBox="1"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7" name="Espace réservé du pied de page 6"/>
          <p:cNvSpPr txBox="1">
            <a:spLocks noGrp="1"/>
          </p:cNvSpPr>
          <p:nvPr>
            <p:ph type="ftr" sz="quarter" idx="4"/>
          </p:nvPr>
        </p:nvSpPr>
        <p:spPr>
          <a:xfrm>
            <a:off x="0" y="8683625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6798" rIns="90004" bIns="46798" anchor="b" anchorCtr="0" compatLnSpc="1"/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ＭＳ Ｐゴシック" pitchFamily="2"/>
                <a:cs typeface="ＭＳ Ｐゴシック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6798" rIns="90004" bIns="467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C9C1E1A6-5059-4C09-812D-29459891B27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50"/>
      </a:spcBef>
      <a:spcAft>
        <a:spcPct val="0"/>
      </a:spcAft>
      <a:tabLst>
        <a:tab pos="0" algn="l"/>
        <a:tab pos="457200" algn="l"/>
        <a:tab pos="914400" algn="l"/>
        <a:tab pos="1371600" algn="l"/>
        <a:tab pos="1828800" algn="l"/>
        <a:tab pos="2286000" algn="l"/>
        <a:tab pos="2743200" algn="l"/>
        <a:tab pos="3200400" algn="l"/>
        <a:tab pos="3657600" algn="l"/>
        <a:tab pos="4114800" algn="l"/>
        <a:tab pos="4572000" algn="l"/>
        <a:tab pos="5029200" algn="l"/>
        <a:tab pos="5486400" algn="l"/>
        <a:tab pos="5943600" algn="l"/>
        <a:tab pos="6400800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fr-FR" sz="1200">
        <a:solidFill>
          <a:srgbClr val="000000"/>
        </a:solidFill>
        <a:latin typeface="Calibri" pitchFamily="18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pitchFamily="-108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pitchFamily="-108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pitchFamily="-108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 sz="1800"/>
          </a:p>
        </p:txBody>
      </p:sp>
      <p:sp>
        <p:nvSpPr>
          <p:cNvPr id="16386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  <p:sp>
        <p:nvSpPr>
          <p:cNvPr id="16387" name="Espace réservé du numéro de diapositiv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D6DF46-A12E-40B3-A0DF-B80BF3B41592}" type="slidenum">
              <a:rPr lang="fr-FR" altLang="fr-FR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67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9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3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14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 sz="1800"/>
          </a:p>
        </p:txBody>
      </p:sp>
      <p:sp>
        <p:nvSpPr>
          <p:cNvPr id="16386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  <p:sp>
        <p:nvSpPr>
          <p:cNvPr id="16387" name="Espace réservé du numéro de diapositiv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D6DF46-A12E-40B3-A0DF-B80BF3B41592}" type="slidenum">
              <a:rPr lang="fr-FR" altLang="fr-FR"/>
              <a:pPr algn="r" eaLnBrk="1" hangingPunct="1">
                <a:spcBef>
                  <a:spcPct val="0"/>
                </a:spcBef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833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31746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6626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2867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752322-B8E3-429F-BF3A-3CBE14971D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7C6B6-0DFF-4DA5-946A-CB0ACBABC6AA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50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+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/>
          <p:nvPr userDrawn="1"/>
        </p:nvSpPr>
        <p:spPr>
          <a:xfrm>
            <a:off x="0" y="0"/>
            <a:ext cx="4871864" cy="6858000"/>
          </a:xfrm>
          <a:custGeom>
            <a:avLst/>
            <a:gdLst>
              <a:gd name="connsiteX0" fmla="*/ 0 w 4871864"/>
              <a:gd name="connsiteY0" fmla="*/ 0 h 6858000"/>
              <a:gd name="connsiteX1" fmla="*/ 495080 w 4871864"/>
              <a:gd name="connsiteY1" fmla="*/ 0 h 6858000"/>
              <a:gd name="connsiteX2" fmla="*/ 2304256 w 4871864"/>
              <a:gd name="connsiteY2" fmla="*/ 0 h 6858000"/>
              <a:gd name="connsiteX3" fmla="*/ 4376785 w 4871864"/>
              <a:gd name="connsiteY3" fmla="*/ 0 h 6858000"/>
              <a:gd name="connsiteX4" fmla="*/ 4871864 w 4871864"/>
              <a:gd name="connsiteY4" fmla="*/ 495079 h 6858000"/>
              <a:gd name="connsiteX5" fmla="*/ 4871864 w 4871864"/>
              <a:gd name="connsiteY5" fmla="*/ 6362921 h 6858000"/>
              <a:gd name="connsiteX6" fmla="*/ 4376785 w 4871864"/>
              <a:gd name="connsiteY6" fmla="*/ 6858000 h 6858000"/>
              <a:gd name="connsiteX7" fmla="*/ 495080 w 4871864"/>
              <a:gd name="connsiteY7" fmla="*/ 6858000 h 6858000"/>
              <a:gd name="connsiteX8" fmla="*/ 395304 w 4871864"/>
              <a:gd name="connsiteY8" fmla="*/ 6847942 h 6858000"/>
              <a:gd name="connsiteX9" fmla="*/ 389249 w 4871864"/>
              <a:gd name="connsiteY9" fmla="*/ 6846062 h 6858000"/>
              <a:gd name="connsiteX10" fmla="*/ 0 w 4871864"/>
              <a:gd name="connsiteY10" fmla="*/ 68460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1864" h="6858000">
                <a:moveTo>
                  <a:pt x="0" y="0"/>
                </a:moveTo>
                <a:lnTo>
                  <a:pt x="495080" y="0"/>
                </a:lnTo>
                <a:lnTo>
                  <a:pt x="2304256" y="0"/>
                </a:lnTo>
                <a:lnTo>
                  <a:pt x="4376785" y="0"/>
                </a:lnTo>
                <a:cubicBezTo>
                  <a:pt x="4650210" y="0"/>
                  <a:pt x="4871864" y="221654"/>
                  <a:pt x="4871864" y="495079"/>
                </a:cubicBezTo>
                <a:lnTo>
                  <a:pt x="4871864" y="6362921"/>
                </a:lnTo>
                <a:cubicBezTo>
                  <a:pt x="4871864" y="6636346"/>
                  <a:pt x="4650210" y="6858000"/>
                  <a:pt x="4376785" y="6858000"/>
                </a:cubicBezTo>
                <a:lnTo>
                  <a:pt x="495080" y="6858000"/>
                </a:lnTo>
                <a:cubicBezTo>
                  <a:pt x="460902" y="6858000"/>
                  <a:pt x="427533" y="6854537"/>
                  <a:pt x="395304" y="6847942"/>
                </a:cubicBezTo>
                <a:lnTo>
                  <a:pt x="389249" y="6846062"/>
                </a:lnTo>
                <a:lnTo>
                  <a:pt x="0" y="684606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E9684-053C-49A4-A440-634BF68668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Journées JIPES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1F473-3868-4B76-8316-95917CCD14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7C7C6B6-0DFF-4DA5-946A-CB0ACBABC6AA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4F4FECE-9856-4A68-AF2F-B3EE944BE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349" y="5159835"/>
            <a:ext cx="2768601" cy="64882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2">
                    <a:lumMod val="20000"/>
                    <a:lumOff val="80000"/>
                  </a:schemeClr>
                </a:solidFill>
                <a:latin typeface="Geomanist Light" panose="02000503000000020004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  <a:endParaRPr lang="en-US" dirty="0"/>
          </a:p>
        </p:txBody>
      </p:sp>
      <p:cxnSp>
        <p:nvCxnSpPr>
          <p:cNvPr id="9" name="Connecteur droit 7">
            <a:extLst>
              <a:ext uri="{FF2B5EF4-FFF2-40B4-BE49-F238E27FC236}">
                <a16:creationId xmlns:a16="http://schemas.microsoft.com/office/drawing/2014/main" id="{4D10E643-ABD7-4DAC-8202-3D3FBED1B0B9}"/>
              </a:ext>
            </a:extLst>
          </p:cNvPr>
          <p:cNvCxnSpPr>
            <a:cxnSpLocks/>
          </p:cNvCxnSpPr>
          <p:nvPr/>
        </p:nvCxnSpPr>
        <p:spPr>
          <a:xfrm>
            <a:off x="387351" y="5033963"/>
            <a:ext cx="14097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A6BCA9C-4426-496B-A920-A98EE8A039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351" y="1822449"/>
            <a:ext cx="2768600" cy="308564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1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0CD73-CD21-4829-860A-F893E7133175}" type="datetime1">
              <a:rPr lang="fr-FR" altLang="fr-FR" smtClean="0"/>
              <a:t>22/03/2022</a:t>
            </a:fld>
            <a:endParaRPr lang="fr-FR" altLang="fr-FR"/>
          </a:p>
        </p:txBody>
      </p:sp>
      <p:sp>
        <p:nvSpPr>
          <p:cNvPr id="3" name="Espace réservé du pied de page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Journées JIPES</a:t>
            </a:r>
            <a:endParaRPr/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DCA79-E540-4BFB-84BE-6586CFE5A9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783343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0"/>
            <a:ext cx="1703513" cy="6858000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439DDED-4518-44F8-BE68-9A3654C8C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9536" y="6468185"/>
            <a:ext cx="525658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rgbClr val="9DB2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dirty="0"/>
              <a:t>Journées JIPES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A67509-FAAF-42B1-A33C-769DCD96E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9536" y="1412776"/>
            <a:ext cx="9883527" cy="47467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6EA9300-D221-4C17-8D18-A904E714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6148" y="6477355"/>
            <a:ext cx="55691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rgbClr val="9DB2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C7C6B6-0DFF-4DA5-946A-CB0ACBABC6AA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BCA785C9-6DE3-4646-BE00-F38E43206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6" y="6480309"/>
            <a:ext cx="145097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4144EC-41CC-4975-B69D-1384A5674EB0}" type="datetime1">
              <a:rPr lang="fr-FR" altLang="fr-FR" smtClean="0"/>
              <a:pPr>
                <a:defRPr/>
              </a:pPr>
              <a:t>22/03/2022</a:t>
            </a:fld>
            <a:endParaRPr lang="fr-FR" altLang="fr-FR" dirty="0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703512" y="908720"/>
            <a:ext cx="302433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 5" descr="FIED_logoRVB300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302" y="84456"/>
            <a:ext cx="958370" cy="68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6" y="1992025"/>
            <a:ext cx="1482497" cy="28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3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70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3D7C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58775" indent="-176213" algn="l" defTabSz="914400" rtl="0" eaLnBrk="1" latinLnBrk="0" hangingPunct="1">
        <a:lnSpc>
          <a:spcPct val="90000"/>
        </a:lnSpc>
        <a:spcBef>
          <a:spcPts val="500"/>
        </a:spcBef>
        <a:buFont typeface="Geomanist Light" panose="02000503000000020004" pitchFamily="2" charset="0"/>
        <a:buChar char="›"/>
        <a:defRPr sz="1400" kern="1200">
          <a:solidFill>
            <a:srgbClr val="153D7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25475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08038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Geomanist Light" panose="02000503000000020004" pitchFamily="2" charset="0"/>
        <a:buChar char="›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244">
          <p15:clr>
            <a:srgbClr val="F26B43"/>
          </p15:clr>
        </p15:guide>
        <p15:guide id="4" pos="778">
          <p15:clr>
            <a:srgbClr val="F26B43"/>
          </p15:clr>
        </p15:guide>
        <p15:guide id="5" pos="850">
          <p15:clr>
            <a:srgbClr val="F26B43"/>
          </p15:clr>
        </p15:guide>
        <p15:guide id="6" pos="1383">
          <p15:clr>
            <a:srgbClr val="F26B43"/>
          </p15:clr>
        </p15:guide>
        <p15:guide id="7" pos="1455">
          <p15:clr>
            <a:srgbClr val="F26B43"/>
          </p15:clr>
        </p15:guide>
        <p15:guide id="8" pos="1988">
          <p15:clr>
            <a:srgbClr val="F26B43"/>
          </p15:clr>
        </p15:guide>
        <p15:guide id="9" pos="2060">
          <p15:clr>
            <a:srgbClr val="F26B43"/>
          </p15:clr>
        </p15:guide>
        <p15:guide id="10" pos="2593">
          <p15:clr>
            <a:srgbClr val="F26B43"/>
          </p15:clr>
        </p15:guide>
        <p15:guide id="11" pos="2665">
          <p15:clr>
            <a:srgbClr val="F26B43"/>
          </p15:clr>
        </p15:guide>
        <p15:guide id="12" pos="3198">
          <p15:clr>
            <a:srgbClr val="F26B43"/>
          </p15:clr>
        </p15:guide>
        <p15:guide id="13" pos="3270">
          <p15:clr>
            <a:srgbClr val="F26B43"/>
          </p15:clr>
        </p15:guide>
        <p15:guide id="14" pos="3804">
          <p15:clr>
            <a:srgbClr val="F26B43"/>
          </p15:clr>
        </p15:guide>
        <p15:guide id="15" pos="3876">
          <p15:clr>
            <a:srgbClr val="F26B43"/>
          </p15:clr>
        </p15:guide>
        <p15:guide id="16" pos="4409">
          <p15:clr>
            <a:srgbClr val="F26B43"/>
          </p15:clr>
        </p15:guide>
        <p15:guide id="17" pos="4481">
          <p15:clr>
            <a:srgbClr val="F26B43"/>
          </p15:clr>
        </p15:guide>
        <p15:guide id="18" pos="5014">
          <p15:clr>
            <a:srgbClr val="F26B43"/>
          </p15:clr>
        </p15:guide>
        <p15:guide id="19" pos="5086">
          <p15:clr>
            <a:srgbClr val="F26B43"/>
          </p15:clr>
        </p15:guide>
        <p15:guide id="20" pos="5619">
          <p15:clr>
            <a:srgbClr val="F26B43"/>
          </p15:clr>
        </p15:guide>
        <p15:guide id="21" pos="5691">
          <p15:clr>
            <a:srgbClr val="F26B43"/>
          </p15:clr>
        </p15:guide>
        <p15:guide id="22" pos="6224">
          <p15:clr>
            <a:srgbClr val="F26B43"/>
          </p15:clr>
        </p15:guide>
        <p15:guide id="23" pos="6296">
          <p15:clr>
            <a:srgbClr val="F26B43"/>
          </p15:clr>
        </p15:guide>
        <p15:guide id="24" pos="6830">
          <p15:clr>
            <a:srgbClr val="F26B43"/>
          </p15:clr>
        </p15:guide>
        <p15:guide id="25" pos="6902">
          <p15:clr>
            <a:srgbClr val="F26B43"/>
          </p15:clr>
        </p15:guide>
        <p15:guide id="26" pos="7435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4320">
          <p15:clr>
            <a:srgbClr val="F26B43"/>
          </p15:clr>
        </p15:guide>
        <p15:guide id="29" orient="horz" pos="244">
          <p15:clr>
            <a:srgbClr val="F26B43"/>
          </p15:clr>
        </p15:guide>
        <p15:guide id="30" orient="horz" pos="660">
          <p15:clr>
            <a:srgbClr val="F26B43"/>
          </p15:clr>
        </p15:guide>
        <p15:guide id="31" orient="horz" pos="732">
          <p15:clr>
            <a:srgbClr val="F26B43"/>
          </p15:clr>
        </p15:guide>
        <p15:guide id="32" orient="horz" pos="1148">
          <p15:clr>
            <a:srgbClr val="F26B43"/>
          </p15:clr>
        </p15:guide>
        <p15:guide id="33" orient="horz" pos="1220">
          <p15:clr>
            <a:srgbClr val="F26B43"/>
          </p15:clr>
        </p15:guide>
        <p15:guide id="34" orient="horz" pos="1636">
          <p15:clr>
            <a:srgbClr val="F26B43"/>
          </p15:clr>
        </p15:guide>
        <p15:guide id="35" orient="horz" pos="1708">
          <p15:clr>
            <a:srgbClr val="F26B43"/>
          </p15:clr>
        </p15:guide>
        <p15:guide id="36" orient="horz" pos="2124">
          <p15:clr>
            <a:srgbClr val="F26B43"/>
          </p15:clr>
        </p15:guide>
        <p15:guide id="37" orient="horz" pos="2196">
          <p15:clr>
            <a:srgbClr val="F26B43"/>
          </p15:clr>
        </p15:guide>
        <p15:guide id="38" orient="horz" pos="2611">
          <p15:clr>
            <a:srgbClr val="F26B43"/>
          </p15:clr>
        </p15:guide>
        <p15:guide id="39" orient="horz" pos="2683">
          <p15:clr>
            <a:srgbClr val="F26B43"/>
          </p15:clr>
        </p15:guide>
        <p15:guide id="40" orient="horz" pos="3099">
          <p15:clr>
            <a:srgbClr val="F26B43"/>
          </p15:clr>
        </p15:guide>
        <p15:guide id="41" orient="horz" pos="3171">
          <p15:clr>
            <a:srgbClr val="F26B43"/>
          </p15:clr>
        </p15:guide>
        <p15:guide id="42" orient="horz" pos="3587">
          <p15:clr>
            <a:srgbClr val="F26B43"/>
          </p15:clr>
        </p15:guide>
        <p15:guide id="43" orient="horz" pos="3659">
          <p15:clr>
            <a:srgbClr val="F26B43"/>
          </p15:clr>
        </p15:guide>
        <p15:guide id="44" orient="horz" pos="4075">
          <p15:clr>
            <a:srgbClr val="F26B43"/>
          </p15:clr>
        </p15:guide>
        <p15:guide id="45" pos="7559">
          <p15:clr>
            <a:srgbClr val="C35EA4"/>
          </p15:clr>
        </p15:guide>
        <p15:guide id="46" pos="2248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387349" y="5159835"/>
            <a:ext cx="4052467" cy="648828"/>
          </a:xfrm>
        </p:spPr>
        <p:txBody>
          <a:bodyPr>
            <a:normAutofit/>
          </a:bodyPr>
          <a:lstStyle/>
          <a:p>
            <a:pPr algn="ctr"/>
            <a:r>
              <a:rPr lang="fr-FR" altLang="fr-F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Dominique Poincelot, Alain Boivin</a:t>
            </a:r>
          </a:p>
          <a:p>
            <a:pPr algn="ctr"/>
            <a:r>
              <a:rPr lang="fr-FR" altLang="fr-FR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Responsables du Groupe de travail, FIED</a:t>
            </a:r>
            <a:endParaRPr lang="fr-F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5662" y="1237325"/>
            <a:ext cx="4655840" cy="3194721"/>
          </a:xfrm>
          <a:prstGeom prst="rect">
            <a:avLst/>
          </a:pr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altLang="fr-FR" sz="5400" b="1" dirty="0">
                <a:solidFill>
                  <a:schemeClr val="accent2"/>
                </a:solidFill>
              </a:rPr>
              <a:t>Journée RED22</a:t>
            </a:r>
            <a:br>
              <a:rPr lang="fr-FR" altLang="fr-FR" sz="5400" b="1" dirty="0">
                <a:solidFill>
                  <a:schemeClr val="accent2"/>
                </a:solidFill>
              </a:rPr>
            </a:br>
            <a:br>
              <a:rPr lang="fr-FR" altLang="fr-FR" sz="5400" b="1" dirty="0">
                <a:solidFill>
                  <a:schemeClr val="accent2"/>
                </a:solidFill>
                <a:latin typeface="Acier BAT Text Solid" panose="02000000000000000000" pitchFamily="50" charset="0"/>
              </a:rPr>
            </a:br>
            <a:br>
              <a:rPr lang="fr-FR" altLang="fr-FR" sz="2400" b="1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fr-FR" altLang="fr-FR" sz="2400" b="1" i="1" dirty="0">
                <a:solidFill>
                  <a:schemeClr val="accent2"/>
                </a:solidFill>
              </a:rPr>
              <a:t> </a:t>
            </a:r>
            <a:r>
              <a:rPr lang="fr-FR" altLang="fr-FR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mars 2022 </a:t>
            </a:r>
            <a:br>
              <a:rPr altLang="fr-FR" sz="2400" b="1" i="1" dirty="0">
                <a:solidFill>
                  <a:schemeClr val="accent2"/>
                </a:solidFill>
              </a:rPr>
            </a:br>
            <a:endParaRPr altLang="fr-FR" sz="1400" b="1" i="1" dirty="0">
              <a:solidFill>
                <a:schemeClr val="accent2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231904" y="764704"/>
            <a:ext cx="6715176" cy="5231550"/>
            <a:chOff x="5055049" y="682054"/>
            <a:chExt cx="6715176" cy="5231550"/>
          </a:xfrm>
        </p:grpSpPr>
        <p:sp>
          <p:nvSpPr>
            <p:cNvPr id="5" name="Rectangle 4"/>
            <p:cNvSpPr/>
            <p:nvPr/>
          </p:nvSpPr>
          <p:spPr>
            <a:xfrm>
              <a:off x="5055049" y="4074280"/>
              <a:ext cx="6715176" cy="18393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 altLang="fr-FR" sz="18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  <a:p>
              <a:pPr algn="ctr"/>
              <a:r>
                <a:rPr lang="fr-FR" altLang="fr-FR" sz="1800" b="1" dirty="0">
                  <a:solidFill>
                    <a:schemeClr val="accent3"/>
                  </a:solidFill>
                  <a:latin typeface="Franklin Gothic Medium" panose="020B0603020102020204" pitchFamily="34" charset="0"/>
                </a:rPr>
                <a:t>Une  politique plus inclusive : </a:t>
              </a:r>
            </a:p>
            <a:p>
              <a:pPr algn="ctr"/>
              <a:endParaRPr lang="fr-FR" altLang="fr-FR" sz="18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  <a:p>
              <a:pPr algn="ctr"/>
              <a:r>
                <a:rPr lang="fr-FR" altLang="fr-FR" sz="1800" b="1" dirty="0">
                  <a:solidFill>
                    <a:schemeClr val="accent3"/>
                  </a:solidFill>
                  <a:latin typeface="Franklin Gothic Medium" panose="020B0603020102020204" pitchFamily="34" charset="0"/>
                </a:rPr>
                <a:t>La labellisation des formations </a:t>
              </a:r>
              <a:r>
                <a:rPr lang="fr-FR" altLang="fr-FR" b="1" dirty="0">
                  <a:solidFill>
                    <a:schemeClr val="accent3"/>
                  </a:solidFill>
                  <a:latin typeface="Franklin Gothic Medium" panose="020B0603020102020204" pitchFamily="34" charset="0"/>
                </a:rPr>
                <a:t>des</a:t>
              </a:r>
              <a:r>
                <a:rPr lang="fr-FR" altLang="fr-FR" sz="1800" b="1" dirty="0">
                  <a:solidFill>
                    <a:schemeClr val="accent3"/>
                  </a:solidFill>
                  <a:latin typeface="Franklin Gothic Medium" panose="020B0603020102020204" pitchFamily="34" charset="0"/>
                </a:rPr>
                <a:t> étudiants incarcérés : </a:t>
              </a:r>
            </a:p>
            <a:p>
              <a:pPr algn="ctr"/>
              <a:endParaRPr lang="fr-FR" altLang="fr-FR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  <a:p>
              <a:pPr algn="ctr"/>
              <a:r>
                <a:rPr lang="fr-FR" altLang="fr-FR" sz="1800" b="1" dirty="0">
                  <a:solidFill>
                    <a:schemeClr val="accent3"/>
                  </a:solidFill>
                  <a:latin typeface="Franklin Gothic Medium" panose="020B0603020102020204" pitchFamily="34" charset="0"/>
                </a:rPr>
                <a:t>un outil de contextualisation  pédagogique?</a:t>
              </a:r>
            </a:p>
          </p:txBody>
        </p:sp>
        <p:pic>
          <p:nvPicPr>
            <p:cNvPr id="15367" name="Imag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039" y="682054"/>
              <a:ext cx="3054350" cy="305276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64" name="Image 2" descr="Capture d’écran 2017-02-15 à 15.07.5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670" y="1220323"/>
            <a:ext cx="965817" cy="152979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>
            <a:off x="767408" y="2925126"/>
            <a:ext cx="3240360" cy="0"/>
          </a:xfrm>
          <a:prstGeom prst="line">
            <a:avLst/>
          </a:prstGeom>
          <a:ln cap="rnd">
            <a:solidFill>
              <a:schemeClr val="accent2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>
          <a:xfrm>
            <a:off x="1919536" y="6406630"/>
            <a:ext cx="5256584" cy="246221"/>
          </a:xfrm>
        </p:spPr>
        <p:txBody>
          <a:bodyPr/>
          <a:lstStyle/>
          <a:p>
            <a:pPr>
              <a:defRPr/>
            </a:pPr>
            <a:r>
              <a:rPr lang="fr-FR" dirty="0"/>
              <a:t>Journée FIED RED22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7C7C6B6-0DFF-4DA5-946A-CB0ACBABC6AA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 txBox="1">
            <a:spLocks noGrp="1"/>
          </p:cNvSpPr>
          <p:nvPr>
            <p:ph type="title" idx="4294967295"/>
          </p:nvPr>
        </p:nvSpPr>
        <p:spPr>
          <a:xfrm>
            <a:off x="11531600" y="504825"/>
            <a:ext cx="660400" cy="368300"/>
          </a:xfrm>
          <a:prstGeom prst="rect">
            <a:avLst/>
          </a:prstGeom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altLang="fr-FR" sz="1800" b="1"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90E9A-A4A2-4F91-858F-F4B9471E8E50}" type="datetime1">
              <a:rPr lang="fr-FR" altLang="fr-FR" smtClean="0"/>
              <a:t>22/03/2022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19536" y="6406630"/>
            <a:ext cx="5256584" cy="246221"/>
          </a:xfrm>
        </p:spPr>
        <p:txBody>
          <a:bodyPr/>
          <a:lstStyle/>
          <a:p>
            <a:pPr>
              <a:defRPr/>
            </a:pPr>
            <a:r>
              <a:rPr lang="fr-FR" dirty="0"/>
              <a:t>RED22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E540-4BFB-84BE-6586CFE5A983}" type="slidenum">
              <a:rPr lang="fr-FR" altLang="fr-FR" smtClean="0"/>
              <a:pPr/>
              <a:t>10</a:t>
            </a:fld>
            <a:endParaRPr lang="fr-FR" altLang="fr-FR"/>
          </a:p>
        </p:txBody>
      </p:sp>
      <p:sp>
        <p:nvSpPr>
          <p:cNvPr id="15" name="ZoneTexte 14"/>
          <p:cNvSpPr txBox="1"/>
          <p:nvPr/>
        </p:nvSpPr>
        <p:spPr>
          <a:xfrm>
            <a:off x="1927583" y="80062"/>
            <a:ext cx="950505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II.  Une politique + inclusive ?</a:t>
            </a:r>
          </a:p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La labellisation : outil de contextualisation  (2/5)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1779757" y="4430560"/>
            <a:ext cx="9482273" cy="2306646"/>
          </a:xfrm>
          <a:prstGeom prst="roundRect">
            <a:avLst>
              <a:gd name="adj" fmla="val 581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2400" b="1" dirty="0">
              <a:solidFill>
                <a:srgbClr val="88BFC4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La labellisation des formations EAD » : pourquoi?</a:t>
            </a:r>
          </a:p>
          <a:p>
            <a:pPr algn="ctr"/>
            <a:r>
              <a:rPr lang="fr-FR" sz="2400" b="1" dirty="0">
                <a:solidFill>
                  <a:srgbClr val="88BFC4"/>
                </a:solidFill>
                <a:latin typeface="Franklin Gothic Medium" panose="020B0603020102020204" pitchFamily="34" charset="0"/>
              </a:rPr>
              <a:t>Clarifier l’offre de formation</a:t>
            </a:r>
          </a:p>
          <a:p>
            <a:pPr algn="ctr"/>
            <a:r>
              <a:rPr lang="fr-FR" sz="2400" b="1" dirty="0">
                <a:solidFill>
                  <a:srgbClr val="88BFC4"/>
                </a:solidFill>
                <a:latin typeface="Franklin Gothic Medium" panose="020B0603020102020204" pitchFamily="34" charset="0"/>
              </a:rPr>
              <a:t>Réel outil d’adaptation des dispositifs pédagogiques</a:t>
            </a:r>
          </a:p>
          <a:p>
            <a:pPr algn="ctr"/>
            <a:endParaRPr lang="fr-FR" sz="2400" b="1" dirty="0">
              <a:solidFill>
                <a:srgbClr val="88BFC4"/>
              </a:solidFill>
              <a:latin typeface="Franklin Gothic Medium" panose="020B0603020102020204" pitchFamily="34" charset="0"/>
            </a:endParaRPr>
          </a:p>
          <a:p>
            <a:pPr algn="ctr"/>
            <a:endParaRPr lang="fr-FR" sz="2400" b="1" dirty="0">
              <a:solidFill>
                <a:srgbClr val="88BFC4"/>
              </a:solidFill>
              <a:latin typeface="Franklin Gothic Medium" panose="020B0603020102020204" pitchFamily="34" charset="0"/>
            </a:endParaRPr>
          </a:p>
          <a:p>
            <a:pPr algn="ctr"/>
            <a:endParaRPr lang="fr-FR" sz="2400" b="1" dirty="0">
              <a:solidFill>
                <a:srgbClr val="88BFC4"/>
              </a:solidFill>
              <a:latin typeface="Franklin Gothic Medium" panose="020B0603020102020204" pitchFamily="34" charset="0"/>
            </a:endParaRPr>
          </a:p>
          <a:p>
            <a:pPr algn="ctr"/>
            <a:endParaRPr lang="fr-FR" sz="2000" b="1" dirty="0">
              <a:solidFill>
                <a:srgbClr val="88BFC4"/>
              </a:solidFill>
              <a:latin typeface="Franklin Gothic Medium" panose="020B0603020102020204" pitchFamily="34" charset="0"/>
            </a:endParaRPr>
          </a:p>
          <a:p>
            <a:pPr marL="1257300" lvl="2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→"/>
            </a:pPr>
            <a:endParaRPr lang="fr-FR" sz="1400" dirty="0">
              <a:solidFill>
                <a:srgbClr val="003C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→"/>
            </a:pPr>
            <a:endParaRPr lang="fr-FR" sz="1400" dirty="0">
              <a:solidFill>
                <a:srgbClr val="003C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238170"/>
              </p:ext>
            </p:extLst>
          </p:nvPr>
        </p:nvGraphicFramePr>
        <p:xfrm>
          <a:off x="3273585" y="2138359"/>
          <a:ext cx="7792641" cy="2619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464">
                  <a:extLst>
                    <a:ext uri="{9D8B030D-6E8A-4147-A177-3AD203B41FA5}">
                      <a16:colId xmlns:a16="http://schemas.microsoft.com/office/drawing/2014/main" val="1314914991"/>
                    </a:ext>
                  </a:extLst>
                </a:gridCol>
                <a:gridCol w="6926177">
                  <a:extLst>
                    <a:ext uri="{9D8B030D-6E8A-4147-A177-3AD203B41FA5}">
                      <a16:colId xmlns:a16="http://schemas.microsoft.com/office/drawing/2014/main" val="3091376455"/>
                    </a:ext>
                  </a:extLst>
                </a:gridCol>
              </a:tblGrid>
              <a:tr h="8216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Processus collaboratif, d’échanges avec les «équipes », RLE, GT EE ++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54569"/>
                  </a:ext>
                </a:extLst>
              </a:tr>
              <a:tr h="7368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de positionnement des Etablissements, Mesure de l’écart entre les pratiques et les objectifs/attentes des étudiants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062889"/>
                  </a:ext>
                </a:extLst>
              </a:tr>
              <a:tr h="106124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altLang="fr-FR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Inspirer une trajectoire vertueuse des acteurs et des gouvernances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250101"/>
                  </a:ext>
                </a:extLst>
              </a:tr>
            </a:tbl>
          </a:graphicData>
        </a:graphic>
      </p:graphicFrame>
      <p:grpSp>
        <p:nvGrpSpPr>
          <p:cNvPr id="18" name="Groupe 17"/>
          <p:cNvGrpSpPr/>
          <p:nvPr/>
        </p:nvGrpSpPr>
        <p:grpSpPr>
          <a:xfrm>
            <a:off x="3004843" y="2225554"/>
            <a:ext cx="794349" cy="2406891"/>
            <a:chOff x="8384756" y="2971145"/>
            <a:chExt cx="794349" cy="240689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4756" y="2971145"/>
              <a:ext cx="794349" cy="648072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4756" y="3850555"/>
              <a:ext cx="794349" cy="64807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4756" y="4729964"/>
              <a:ext cx="794349" cy="648072"/>
            </a:xfrm>
            <a:prstGeom prst="rect">
              <a:avLst/>
            </a:prstGeom>
          </p:spPr>
        </p:pic>
      </p:grpSp>
      <p:sp>
        <p:nvSpPr>
          <p:cNvPr id="22" name="Flèche droite à entaille 21"/>
          <p:cNvSpPr/>
          <p:nvPr/>
        </p:nvSpPr>
        <p:spPr>
          <a:xfrm>
            <a:off x="2080220" y="4959146"/>
            <a:ext cx="1008112" cy="360040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3311993" y="1695479"/>
            <a:ext cx="8989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La labellisation pour les « publics non connectés»  c’est quoi?</a:t>
            </a:r>
          </a:p>
        </p:txBody>
      </p:sp>
      <p:sp>
        <p:nvSpPr>
          <p:cNvPr id="24" name="Flèche droite à entaille 23">
            <a:extLst>
              <a:ext uri="{FF2B5EF4-FFF2-40B4-BE49-F238E27FC236}">
                <a16:creationId xmlns:a16="http://schemas.microsoft.com/office/drawing/2014/main" id="{8A952A96-09F0-6B47-B8D7-56174FBEC193}"/>
              </a:ext>
            </a:extLst>
          </p:cNvPr>
          <p:cNvSpPr/>
          <p:nvPr/>
        </p:nvSpPr>
        <p:spPr>
          <a:xfrm>
            <a:off x="1996731" y="1721194"/>
            <a:ext cx="1008112" cy="360040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5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 txBox="1">
            <a:spLocks noGrp="1"/>
          </p:cNvSpPr>
          <p:nvPr>
            <p:ph type="title" idx="4294967295"/>
          </p:nvPr>
        </p:nvSpPr>
        <p:spPr>
          <a:xfrm>
            <a:off x="11531600" y="504825"/>
            <a:ext cx="660400" cy="368300"/>
          </a:xfrm>
          <a:prstGeom prst="rect">
            <a:avLst/>
          </a:prstGeom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altLang="fr-FR" sz="1800" b="1"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D2241-92A0-410D-A36F-1EA1F1D1AD47}" type="datetime1">
              <a:rPr lang="fr-FR" altLang="fr-FR" smtClean="0"/>
              <a:t>22/03/2022</a:t>
            </a:fld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E540-4BFB-84BE-6586CFE5A983}" type="slidenum">
              <a:rPr lang="fr-FR" altLang="fr-FR" smtClean="0"/>
              <a:pPr/>
              <a:t>11</a:t>
            </a:fld>
            <a:endParaRPr lang="fr-FR" altLang="fr-FR"/>
          </a:p>
        </p:txBody>
      </p:sp>
      <p:sp>
        <p:nvSpPr>
          <p:cNvPr id="13" name="ZoneTexte 12"/>
          <p:cNvSpPr txBox="1"/>
          <p:nvPr/>
        </p:nvSpPr>
        <p:spPr>
          <a:xfrm>
            <a:off x="1777442" y="-1126"/>
            <a:ext cx="950505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II.  Une politique + inclusive ?</a:t>
            </a:r>
          </a:p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La labellisation : outil de contextualisation  (3/5)</a:t>
            </a:r>
          </a:p>
          <a:p>
            <a:endParaRPr lang="fr-FR" sz="2800" b="1" dirty="0">
              <a:solidFill>
                <a:schemeClr val="accent3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à entaille 8"/>
          <p:cNvSpPr/>
          <p:nvPr/>
        </p:nvSpPr>
        <p:spPr>
          <a:xfrm>
            <a:off x="2316805" y="1395284"/>
            <a:ext cx="1008112" cy="720376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44815" y="1190886"/>
            <a:ext cx="632633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000" b="1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A définir  des  niveaux :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par exemple  de  1 à 3</a:t>
            </a: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 ?</a:t>
            </a:r>
          </a:p>
          <a:p>
            <a:pPr algn="l"/>
            <a:r>
              <a:rPr lang="fr-FR" sz="2000" b="1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-   s’assurer que les formations engagées  se retrouvent         dans l’échelle </a:t>
            </a:r>
          </a:p>
          <a:p>
            <a:pPr algn="l"/>
            <a:r>
              <a:rPr lang="fr-FR" sz="2000" b="1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  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2524891" y="2391861"/>
            <a:ext cx="591940" cy="596220"/>
            <a:chOff x="2199640" y="1747252"/>
            <a:chExt cx="702644" cy="707724"/>
          </a:xfrm>
        </p:grpSpPr>
        <p:sp>
          <p:nvSpPr>
            <p:cNvPr id="17" name="Ellipse 16"/>
            <p:cNvSpPr/>
            <p:nvPr/>
          </p:nvSpPr>
          <p:spPr>
            <a:xfrm>
              <a:off x="2199640" y="1747252"/>
              <a:ext cx="667084" cy="667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199640" y="1752332"/>
              <a:ext cx="702644" cy="702644"/>
            </a:xfrm>
            <a:prstGeom prst="ellipse">
              <a:avLst/>
            </a:prstGeom>
            <a:noFill/>
            <a:ln w="12700">
              <a:solidFill>
                <a:srgbClr val="00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4614076" y="2391861"/>
            <a:ext cx="591940" cy="596220"/>
            <a:chOff x="2199640" y="1747252"/>
            <a:chExt cx="702644" cy="707724"/>
          </a:xfrm>
        </p:grpSpPr>
        <p:sp>
          <p:nvSpPr>
            <p:cNvPr id="20" name="Ellipse 19"/>
            <p:cNvSpPr/>
            <p:nvPr/>
          </p:nvSpPr>
          <p:spPr>
            <a:xfrm>
              <a:off x="2199640" y="1747252"/>
              <a:ext cx="667084" cy="667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2199640" y="1752332"/>
              <a:ext cx="702644" cy="702644"/>
            </a:xfrm>
            <a:prstGeom prst="ellipse">
              <a:avLst/>
            </a:prstGeom>
            <a:noFill/>
            <a:ln w="9525">
              <a:solidFill>
                <a:srgbClr val="00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2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626989" y="2357251"/>
            <a:ext cx="561983" cy="561983"/>
            <a:chOff x="2199640" y="1747252"/>
            <a:chExt cx="667084" cy="667084"/>
          </a:xfrm>
        </p:grpSpPr>
        <p:sp>
          <p:nvSpPr>
            <p:cNvPr id="23" name="Ellipse 22"/>
            <p:cNvSpPr/>
            <p:nvPr/>
          </p:nvSpPr>
          <p:spPr>
            <a:xfrm>
              <a:off x="2199640" y="1747252"/>
              <a:ext cx="667084" cy="667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2199640" y="1752332"/>
              <a:ext cx="667084" cy="662003"/>
            </a:xfrm>
            <a:prstGeom prst="ellipse">
              <a:avLst/>
            </a:prstGeom>
            <a:noFill/>
            <a:ln w="9525">
              <a:solidFill>
                <a:srgbClr val="00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834859" y="3091829"/>
            <a:ext cx="1945493" cy="72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b="1" kern="0" dirty="0">
                <a:solidFill>
                  <a:srgbClr val="003C75"/>
                </a:solidFill>
                <a:latin typeface="Arial"/>
                <a:sym typeface="Arial"/>
              </a:rPr>
              <a:t>DISPOSITIF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b="1" kern="0" dirty="0">
                <a:solidFill>
                  <a:srgbClr val="003C75"/>
                </a:solidFill>
                <a:latin typeface="Arial"/>
                <a:sym typeface="Arial"/>
              </a:rPr>
              <a:t>MODERE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3C7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30101" y="3092737"/>
            <a:ext cx="1945493" cy="72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DISPOSITIF CONSOLIDE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6283" y="3091829"/>
            <a:ext cx="1945493" cy="72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fr-FR" sz="1400" b="1" kern="0" dirty="0">
              <a:solidFill>
                <a:srgbClr val="003C75"/>
              </a:solidFill>
              <a:latin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b="1" kern="0" dirty="0">
                <a:solidFill>
                  <a:srgbClr val="003C75"/>
                </a:solidFill>
                <a:latin typeface="Arial"/>
                <a:sym typeface="Arial"/>
              </a:rPr>
              <a:t>DISPOSITIF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b="1" kern="0" dirty="0">
                <a:solidFill>
                  <a:srgbClr val="003C75"/>
                </a:solidFill>
                <a:latin typeface="Arial"/>
                <a:sym typeface="Arial"/>
              </a:rPr>
              <a:t> STRATEGIQUE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3C7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973263"/>
              </p:ext>
            </p:extLst>
          </p:nvPr>
        </p:nvGraphicFramePr>
        <p:xfrm>
          <a:off x="2022622" y="3921336"/>
          <a:ext cx="9873155" cy="29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631">
                  <a:extLst>
                    <a:ext uri="{9D8B030D-6E8A-4147-A177-3AD203B41FA5}">
                      <a16:colId xmlns:a16="http://schemas.microsoft.com/office/drawing/2014/main" val="1534849209"/>
                    </a:ext>
                  </a:extLst>
                </a:gridCol>
                <a:gridCol w="1974631">
                  <a:extLst>
                    <a:ext uri="{9D8B030D-6E8A-4147-A177-3AD203B41FA5}">
                      <a16:colId xmlns:a16="http://schemas.microsoft.com/office/drawing/2014/main" val="4083457761"/>
                    </a:ext>
                  </a:extLst>
                </a:gridCol>
                <a:gridCol w="1974631">
                  <a:extLst>
                    <a:ext uri="{9D8B030D-6E8A-4147-A177-3AD203B41FA5}">
                      <a16:colId xmlns:a16="http://schemas.microsoft.com/office/drawing/2014/main" val="1245755134"/>
                    </a:ext>
                  </a:extLst>
                </a:gridCol>
                <a:gridCol w="1515739">
                  <a:extLst>
                    <a:ext uri="{9D8B030D-6E8A-4147-A177-3AD203B41FA5}">
                      <a16:colId xmlns:a16="http://schemas.microsoft.com/office/drawing/2014/main" val="295633186"/>
                    </a:ext>
                  </a:extLst>
                </a:gridCol>
                <a:gridCol w="2433523">
                  <a:extLst>
                    <a:ext uri="{9D8B030D-6E8A-4147-A177-3AD203B41FA5}">
                      <a16:colId xmlns:a16="http://schemas.microsoft.com/office/drawing/2014/main" val="1761096380"/>
                    </a:ext>
                  </a:extLst>
                </a:gridCol>
              </a:tblGrid>
              <a:tr h="1546882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</a:t>
                      </a:r>
                    </a:p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classique avec des adaptations ponctuelles, </a:t>
                      </a: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enseignant assure le suivi volontaire,</a:t>
                      </a:r>
                    </a:p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ou quelques étudiants </a:t>
                      </a: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 partiellement adapté,</a:t>
                      </a:r>
                    </a:p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Adaptation tutorat…</a:t>
                      </a: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Plusieurs enseignants impliqués, des </a:t>
                      </a:r>
                      <a:r>
                        <a:rPr lang="fr-FR" sz="1400" b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étudiants identifiés.</a:t>
                      </a:r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Politique conduite au niveau de l’établissement, du centre (convention).</a:t>
                      </a: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 s’applique à un ensemble d’étudiants concernés…</a:t>
                      </a: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646465"/>
                  </a:ext>
                </a:extLst>
              </a:tr>
              <a:tr h="560860"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endParaRPr lang="fr-FR" sz="1400" b="0" i="1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="0" i="1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400" b="0" i="1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="0" i="1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endParaRPr lang="fr-FR" sz="1400" b="0" i="1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776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76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 txBox="1">
            <a:spLocks noGrp="1"/>
          </p:cNvSpPr>
          <p:nvPr>
            <p:ph type="title" idx="4294967295"/>
          </p:nvPr>
        </p:nvSpPr>
        <p:spPr>
          <a:xfrm>
            <a:off x="11531600" y="504825"/>
            <a:ext cx="660400" cy="368300"/>
          </a:xfrm>
          <a:prstGeom prst="rect">
            <a:avLst/>
          </a:prstGeom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altLang="fr-FR" sz="1800" b="1"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D2241-92A0-410D-A36F-1EA1F1D1AD47}" type="datetime1">
              <a:rPr lang="fr-FR" altLang="fr-FR" smtClean="0"/>
              <a:t>22/03/2022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19536" y="6406630"/>
            <a:ext cx="5256584" cy="246221"/>
          </a:xfrm>
        </p:spPr>
        <p:txBody>
          <a:bodyPr/>
          <a:lstStyle/>
          <a:p>
            <a:pPr>
              <a:defRPr/>
            </a:pPr>
            <a:r>
              <a:rPr lang="fr-FR" dirty="0"/>
              <a:t>RED22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E540-4BFB-84BE-6586CFE5A983}" type="slidenum">
              <a:rPr lang="fr-FR" altLang="fr-FR" smtClean="0"/>
              <a:pPr/>
              <a:t>12</a:t>
            </a:fld>
            <a:endParaRPr lang="fr-FR" altLang="fr-FR"/>
          </a:p>
        </p:txBody>
      </p:sp>
      <p:sp>
        <p:nvSpPr>
          <p:cNvPr id="13" name="ZoneTexte 12"/>
          <p:cNvSpPr txBox="1"/>
          <p:nvPr/>
        </p:nvSpPr>
        <p:spPr>
          <a:xfrm>
            <a:off x="1777442" y="-1126"/>
            <a:ext cx="950505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II.  Une politique + inclusive ?</a:t>
            </a:r>
          </a:p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La labellisation : outil de contextualisation  (4/5)</a:t>
            </a:r>
          </a:p>
          <a:p>
            <a:endParaRPr lang="fr-FR" sz="2800" b="1" dirty="0">
              <a:solidFill>
                <a:schemeClr val="accent3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à entaille 8"/>
          <p:cNvSpPr/>
          <p:nvPr/>
        </p:nvSpPr>
        <p:spPr>
          <a:xfrm>
            <a:off x="1919536" y="1145063"/>
            <a:ext cx="1008112" cy="360040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401713" y="1212715"/>
            <a:ext cx="84013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Quels critères  :  information, organisation, pédagogie ?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2571206" y="1964869"/>
            <a:ext cx="591940" cy="596220"/>
            <a:chOff x="2199640" y="1747252"/>
            <a:chExt cx="702644" cy="707724"/>
          </a:xfrm>
        </p:grpSpPr>
        <p:sp>
          <p:nvSpPr>
            <p:cNvPr id="17" name="Ellipse 16"/>
            <p:cNvSpPr/>
            <p:nvPr/>
          </p:nvSpPr>
          <p:spPr>
            <a:xfrm>
              <a:off x="2199640" y="1747252"/>
              <a:ext cx="667084" cy="667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199640" y="1752332"/>
              <a:ext cx="702644" cy="702644"/>
            </a:xfrm>
            <a:prstGeom prst="ellipse">
              <a:avLst/>
            </a:prstGeom>
            <a:noFill/>
            <a:ln w="12700">
              <a:solidFill>
                <a:srgbClr val="00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4645822" y="1971721"/>
            <a:ext cx="591940" cy="596220"/>
            <a:chOff x="2199640" y="1747252"/>
            <a:chExt cx="702644" cy="707724"/>
          </a:xfrm>
        </p:grpSpPr>
        <p:sp>
          <p:nvSpPr>
            <p:cNvPr id="20" name="Ellipse 19"/>
            <p:cNvSpPr/>
            <p:nvPr/>
          </p:nvSpPr>
          <p:spPr>
            <a:xfrm>
              <a:off x="2199640" y="1747252"/>
              <a:ext cx="667084" cy="667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2199640" y="1752332"/>
              <a:ext cx="702644" cy="702644"/>
            </a:xfrm>
            <a:prstGeom prst="ellipse">
              <a:avLst/>
            </a:prstGeom>
            <a:noFill/>
            <a:ln w="9525">
              <a:solidFill>
                <a:srgbClr val="00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2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700876" y="1985745"/>
            <a:ext cx="591940" cy="596220"/>
            <a:chOff x="2199640" y="1747252"/>
            <a:chExt cx="702644" cy="707724"/>
          </a:xfrm>
        </p:grpSpPr>
        <p:sp>
          <p:nvSpPr>
            <p:cNvPr id="23" name="Ellipse 22"/>
            <p:cNvSpPr/>
            <p:nvPr/>
          </p:nvSpPr>
          <p:spPr>
            <a:xfrm>
              <a:off x="2199640" y="1747252"/>
              <a:ext cx="667084" cy="667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2199640" y="1752332"/>
              <a:ext cx="702644" cy="702644"/>
            </a:xfrm>
            <a:prstGeom prst="ellipse">
              <a:avLst/>
            </a:prstGeom>
            <a:noFill/>
            <a:ln w="9525">
              <a:solidFill>
                <a:srgbClr val="00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8765098" y="1954602"/>
            <a:ext cx="591940" cy="596220"/>
            <a:chOff x="2199640" y="1747252"/>
            <a:chExt cx="702644" cy="707724"/>
          </a:xfrm>
        </p:grpSpPr>
        <p:sp>
          <p:nvSpPr>
            <p:cNvPr id="26" name="Ellipse 25"/>
            <p:cNvSpPr/>
            <p:nvPr/>
          </p:nvSpPr>
          <p:spPr>
            <a:xfrm>
              <a:off x="2199640" y="1747252"/>
              <a:ext cx="667084" cy="667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2199640" y="1752332"/>
              <a:ext cx="702644" cy="702644"/>
            </a:xfrm>
            <a:prstGeom prst="ellipse">
              <a:avLst/>
            </a:prstGeom>
            <a:noFill/>
            <a:ln w="9525">
              <a:solidFill>
                <a:srgbClr val="00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4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906066" y="2665406"/>
            <a:ext cx="1945493" cy="72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b="1" kern="0" dirty="0">
                <a:solidFill>
                  <a:srgbClr val="003C75"/>
                </a:solidFill>
                <a:latin typeface="Arial"/>
                <a:sym typeface="Arial"/>
              </a:rPr>
              <a:t>Information de l’étudiant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3C7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65705" y="2665406"/>
            <a:ext cx="1945493" cy="72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b="1" kern="0" dirty="0">
                <a:solidFill>
                  <a:srgbClr val="003C75"/>
                </a:solidFill>
                <a:latin typeface="Arial"/>
                <a:sym typeface="Arial"/>
              </a:rPr>
              <a:t>Organisation administrative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3C7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25343" y="2665406"/>
            <a:ext cx="1945493" cy="72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b="1" kern="0" dirty="0">
                <a:solidFill>
                  <a:srgbClr val="003C75"/>
                </a:solidFill>
                <a:latin typeface="Arial"/>
                <a:sym typeface="Arial"/>
              </a:rPr>
              <a:t>Moyens pédagogiques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3C7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4981" y="2665406"/>
            <a:ext cx="1945493" cy="72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b="1" kern="0" dirty="0">
                <a:solidFill>
                  <a:srgbClr val="003C75"/>
                </a:solidFill>
                <a:latin typeface="Arial"/>
                <a:sym typeface="Arial"/>
              </a:rPr>
              <a:t>Retour d’expérience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3C7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43532"/>
              </p:ext>
            </p:extLst>
          </p:nvPr>
        </p:nvGraphicFramePr>
        <p:xfrm>
          <a:off x="1991544" y="3534603"/>
          <a:ext cx="10530479" cy="484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27">
                  <a:extLst>
                    <a:ext uri="{9D8B030D-6E8A-4147-A177-3AD203B41FA5}">
                      <a16:colId xmlns:a16="http://schemas.microsoft.com/office/drawing/2014/main" val="1534849209"/>
                    </a:ext>
                  </a:extLst>
                </a:gridCol>
                <a:gridCol w="2186138">
                  <a:extLst>
                    <a:ext uri="{9D8B030D-6E8A-4147-A177-3AD203B41FA5}">
                      <a16:colId xmlns:a16="http://schemas.microsoft.com/office/drawing/2014/main" val="4083457761"/>
                    </a:ext>
                  </a:extLst>
                </a:gridCol>
                <a:gridCol w="2186138">
                  <a:extLst>
                    <a:ext uri="{9D8B030D-6E8A-4147-A177-3AD203B41FA5}">
                      <a16:colId xmlns:a16="http://schemas.microsoft.com/office/drawing/2014/main" val="1245755134"/>
                    </a:ext>
                  </a:extLst>
                </a:gridCol>
                <a:gridCol w="2186138">
                  <a:extLst>
                    <a:ext uri="{9D8B030D-6E8A-4147-A177-3AD203B41FA5}">
                      <a16:colId xmlns:a16="http://schemas.microsoft.com/office/drawing/2014/main" val="295633186"/>
                    </a:ext>
                  </a:extLst>
                </a:gridCol>
                <a:gridCol w="2186138">
                  <a:extLst>
                    <a:ext uri="{9D8B030D-6E8A-4147-A177-3AD203B41FA5}">
                      <a16:colId xmlns:a16="http://schemas.microsoft.com/office/drawing/2014/main" val="1761096380"/>
                    </a:ext>
                  </a:extLst>
                </a:gridCol>
              </a:tblGrid>
              <a:tr h="3151796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Existence d’un référent?</a:t>
                      </a:r>
                    </a:p>
                    <a:p>
                      <a:endParaRPr lang="fr-FR" sz="1400" b="1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Diffusion d’une information détaillée sur l’organisation, calendriers cours et examens…</a:t>
                      </a:r>
                    </a:p>
                    <a:p>
                      <a:b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compléter…</a:t>
                      </a: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Secrétariat engagé à inscrire  l’étudiant en lien avec le RLE?</a:t>
                      </a: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b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secrétariat assure le suivi, l’acheminement</a:t>
                      </a:r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secrétariat anticipe les ruptures de cursus</a:t>
                      </a: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Quels </a:t>
                      </a:r>
                      <a:r>
                        <a:rPr lang="fr-FR" sz="1400" b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supports de cours</a:t>
                      </a:r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b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Moyens d’accompagnement</a:t>
                      </a:r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Tuteurs ?</a:t>
                      </a: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Adaptation des cursus?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Lien avec le RLE </a:t>
                      </a:r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secrétariat  recueille les appréciations ou les difficultés  </a:t>
                      </a:r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étudiants ?</a:t>
                      </a: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Mise en place de procédures de suivi et d’amélioration ?</a:t>
                      </a: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1400" b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compléter ???</a:t>
                      </a:r>
                    </a:p>
                  </a:txBody>
                  <a:tcPr marL="137160" marR="137160" marT="137160" marB="1371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646465"/>
                  </a:ext>
                </a:extLst>
              </a:tr>
              <a:tr h="1688536"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endParaRPr lang="fr-FR" sz="1400" b="0" i="1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="0" i="1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400" b="0" i="1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="0" i="1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endParaRPr lang="fr-FR" sz="1400" b="0" i="1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776411"/>
                  </a:ext>
                </a:extLst>
              </a:tr>
            </a:tbl>
          </a:graphicData>
        </a:graphic>
      </p:graphicFrame>
      <p:grpSp>
        <p:nvGrpSpPr>
          <p:cNvPr id="36" name="Groupe 35">
            <a:extLst>
              <a:ext uri="{FF2B5EF4-FFF2-40B4-BE49-F238E27FC236}">
                <a16:creationId xmlns:a16="http://schemas.microsoft.com/office/drawing/2014/main" id="{8537C5F4-64DC-5E47-97EC-C3B2FF87C0E4}"/>
              </a:ext>
            </a:extLst>
          </p:cNvPr>
          <p:cNvGrpSpPr/>
          <p:nvPr/>
        </p:nvGrpSpPr>
        <p:grpSpPr>
          <a:xfrm>
            <a:off x="10690558" y="1937484"/>
            <a:ext cx="591940" cy="596220"/>
            <a:chOff x="2199640" y="1747252"/>
            <a:chExt cx="702644" cy="707724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DAA20887-A94A-D043-BE43-8FE52F552F27}"/>
                </a:ext>
              </a:extLst>
            </p:cNvPr>
            <p:cNvSpPr/>
            <p:nvPr/>
          </p:nvSpPr>
          <p:spPr>
            <a:xfrm>
              <a:off x="2199640" y="1747252"/>
              <a:ext cx="667084" cy="667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83956FD4-01DE-D144-9305-CC8B55652AD4}"/>
                </a:ext>
              </a:extLst>
            </p:cNvPr>
            <p:cNvSpPr/>
            <p:nvPr/>
          </p:nvSpPr>
          <p:spPr>
            <a:xfrm>
              <a:off x="2199640" y="1752332"/>
              <a:ext cx="702644" cy="702644"/>
            </a:xfrm>
            <a:prstGeom prst="ellipse">
              <a:avLst/>
            </a:prstGeom>
            <a:noFill/>
            <a:ln w="9525">
              <a:solidFill>
                <a:srgbClr val="00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fr-FR" sz="1600" b="1" kern="0" dirty="0">
                  <a:solidFill>
                    <a:srgbClr val="003C75"/>
                  </a:solidFill>
                  <a:latin typeface="Arial"/>
                  <a:sym typeface="Arial"/>
                </a:rPr>
                <a:t>5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3DCF41E-4EE3-594E-AE60-E523E15A402B}"/>
              </a:ext>
            </a:extLst>
          </p:cNvPr>
          <p:cNvSpPr/>
          <p:nvPr/>
        </p:nvSpPr>
        <p:spPr>
          <a:xfrm>
            <a:off x="10144619" y="2649652"/>
            <a:ext cx="1945493" cy="72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Autre ?</a:t>
            </a:r>
          </a:p>
        </p:txBody>
      </p:sp>
    </p:spTree>
    <p:extLst>
      <p:ext uri="{BB962C8B-B14F-4D97-AF65-F5344CB8AC3E}">
        <p14:creationId xmlns:p14="http://schemas.microsoft.com/office/powerpoint/2010/main" val="27913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 txBox="1">
            <a:spLocks noGrp="1"/>
          </p:cNvSpPr>
          <p:nvPr>
            <p:ph type="title" idx="4294967295"/>
          </p:nvPr>
        </p:nvSpPr>
        <p:spPr>
          <a:xfrm>
            <a:off x="11531600" y="504825"/>
            <a:ext cx="660400" cy="368300"/>
          </a:xfrm>
          <a:prstGeom prst="rect">
            <a:avLst/>
          </a:prstGeom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altLang="fr-FR" sz="1800" b="1"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19536" y="6406630"/>
            <a:ext cx="5256584" cy="246221"/>
          </a:xfrm>
        </p:spPr>
        <p:txBody>
          <a:bodyPr/>
          <a:lstStyle/>
          <a:p>
            <a:pPr>
              <a:defRPr/>
            </a:pPr>
            <a:r>
              <a:rPr lang="fr-FR" dirty="0"/>
              <a:t>RED22 FIED 23 mars 2022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E540-4BFB-84BE-6586CFE5A983}" type="slidenum">
              <a:rPr lang="fr-FR" altLang="fr-FR" smtClean="0"/>
              <a:pPr/>
              <a:t>13</a:t>
            </a:fld>
            <a:endParaRPr lang="fr-FR" altLang="fr-FR"/>
          </a:p>
        </p:txBody>
      </p:sp>
      <p:sp>
        <p:nvSpPr>
          <p:cNvPr id="15" name="ZoneTexte 14"/>
          <p:cNvSpPr txBox="1"/>
          <p:nvPr/>
        </p:nvSpPr>
        <p:spPr>
          <a:xfrm>
            <a:off x="1844331" y="86573"/>
            <a:ext cx="950505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Une politique  + inclusive ?</a:t>
            </a:r>
          </a:p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La labellisation : outil de contextualisation    (5/5)</a:t>
            </a:r>
          </a:p>
          <a:p>
            <a:endParaRPr lang="fr-FR" sz="2800" b="1" dirty="0">
              <a:solidFill>
                <a:schemeClr val="accent3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998448" y="1341115"/>
            <a:ext cx="9196821" cy="1447918"/>
          </a:xfrm>
          <a:prstGeom prst="roundRect">
            <a:avLst>
              <a:gd name="adj" fmla="val 581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rgbClr val="88BFC4"/>
                </a:solidFill>
                <a:latin typeface="Franklin Gothic Medium" panose="020B0603020102020204" pitchFamily="34" charset="0"/>
              </a:rPr>
              <a:t>La « labellisation »  un processus collaboratif pour une  politique nationale, innovante et + inclusive  ?</a:t>
            </a:r>
          </a:p>
          <a:p>
            <a:pPr algn="ctr"/>
            <a:endParaRPr lang="fr-FR" sz="2400" b="1" dirty="0">
              <a:solidFill>
                <a:srgbClr val="88BFC4"/>
              </a:solidFill>
              <a:latin typeface="Franklin Gothic Medium" panose="020B0603020102020204" pitchFamily="34" charset="0"/>
            </a:endParaRPr>
          </a:p>
          <a:p>
            <a:pPr algn="ctr"/>
            <a:endParaRPr lang="fr-FR" sz="2000" b="1" dirty="0">
              <a:solidFill>
                <a:srgbClr val="88BFC4"/>
              </a:solidFill>
              <a:latin typeface="Franklin Gothic Medium" panose="020B0603020102020204" pitchFamily="34" charset="0"/>
            </a:endParaRPr>
          </a:p>
          <a:p>
            <a:pPr>
              <a:buClr>
                <a:schemeClr val="tx2"/>
              </a:buClr>
              <a:buSzPct val="150000"/>
            </a:pPr>
            <a:endParaRPr lang="fr-FR" sz="1400" dirty="0">
              <a:solidFill>
                <a:srgbClr val="003C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526188"/>
              </p:ext>
            </p:extLst>
          </p:nvPr>
        </p:nvGraphicFramePr>
        <p:xfrm>
          <a:off x="2940428" y="3003726"/>
          <a:ext cx="7692076" cy="2361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282">
                  <a:extLst>
                    <a:ext uri="{9D8B030D-6E8A-4147-A177-3AD203B41FA5}">
                      <a16:colId xmlns:a16="http://schemas.microsoft.com/office/drawing/2014/main" val="1314914991"/>
                    </a:ext>
                  </a:extLst>
                </a:gridCol>
                <a:gridCol w="6836794">
                  <a:extLst>
                    <a:ext uri="{9D8B030D-6E8A-4147-A177-3AD203B41FA5}">
                      <a16:colId xmlns:a16="http://schemas.microsoft.com/office/drawing/2014/main" val="3091376455"/>
                    </a:ext>
                  </a:extLst>
                </a:gridCol>
              </a:tblGrid>
              <a:tr h="74052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Mieux informer les étudiants incarcérés bien en amont  :  </a:t>
                      </a:r>
                      <a:r>
                        <a:rPr lang="fr-FR" altLang="fr-FR" sz="14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ACCESSIBILITE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54569"/>
                  </a:ext>
                </a:extLst>
              </a:tr>
              <a:tr h="6641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accompagnement administratif et pédagogique effectif :  </a:t>
                      </a:r>
                      <a:r>
                        <a:rPr lang="fr-FR" altLang="fr-FR" sz="14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ÉQUITE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062889"/>
                  </a:ext>
                </a:extLst>
              </a:tr>
              <a:tr h="95650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altLang="fr-FR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personnels dédiés, sensibilises, formés :                     </a:t>
                      </a:r>
                      <a:r>
                        <a:rPr lang="fr-FR" altLang="fr-FR" sz="14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BIENVEILLANCE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250101"/>
                  </a:ext>
                </a:extLst>
              </a:tr>
            </a:tbl>
          </a:graphicData>
        </a:graphic>
      </p:graphicFrame>
      <p:grpSp>
        <p:nvGrpSpPr>
          <p:cNvPr id="18" name="Groupe 17"/>
          <p:cNvGrpSpPr/>
          <p:nvPr/>
        </p:nvGrpSpPr>
        <p:grpSpPr>
          <a:xfrm>
            <a:off x="2877913" y="2957966"/>
            <a:ext cx="794349" cy="2406891"/>
            <a:chOff x="8384756" y="2971145"/>
            <a:chExt cx="794349" cy="240689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4756" y="2971145"/>
              <a:ext cx="794349" cy="648072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4756" y="3850555"/>
              <a:ext cx="794349" cy="64807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4756" y="4729964"/>
              <a:ext cx="794349" cy="648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6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59896" y="548680"/>
            <a:ext cx="3888432" cy="58326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32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GUIDES</a:t>
            </a:r>
          </a:p>
        </p:txBody>
      </p:sp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90554" y="2573991"/>
            <a:ext cx="4655840" cy="1782026"/>
          </a:xfrm>
          <a:prstGeom prst="rect">
            <a:avLst/>
          </a:pr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altLang="fr-FR" sz="5400" b="1" dirty="0">
                <a:solidFill>
                  <a:schemeClr val="accent2"/>
                </a:solidFill>
              </a:rPr>
              <a:t>Merci de votre attention</a:t>
            </a:r>
            <a:br>
              <a:rPr altLang="fr-FR" sz="2400" b="1" i="1" dirty="0">
                <a:solidFill>
                  <a:schemeClr val="accent2"/>
                </a:solidFill>
              </a:rPr>
            </a:br>
            <a:endParaRPr altLang="fr-FR" sz="1400" b="1" i="1" dirty="0">
              <a:solidFill>
                <a:schemeClr val="accent2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>
          <a:xfrm>
            <a:off x="1919536" y="6406630"/>
            <a:ext cx="5256584" cy="246221"/>
          </a:xfrm>
        </p:spPr>
        <p:txBody>
          <a:bodyPr/>
          <a:lstStyle/>
          <a:p>
            <a:pPr>
              <a:defRPr/>
            </a:pPr>
            <a:r>
              <a:rPr lang="fr-FR" dirty="0"/>
              <a:t>RED22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7C7C6B6-0DFF-4DA5-946A-CB0ACBABC6AA}" type="slidenum">
              <a:rPr lang="fr-FR" altLang="fr-FR" smtClean="0"/>
              <a:pPr/>
              <a:t>14</a:t>
            </a:fld>
            <a:endParaRPr lang="fr-FR" altLang="fr-FR"/>
          </a:p>
        </p:txBody>
      </p:sp>
      <p:pic>
        <p:nvPicPr>
          <p:cNvPr id="12" name="Imag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63" y="3284984"/>
            <a:ext cx="1906588" cy="2708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50" y="1399694"/>
            <a:ext cx="1906588" cy="2674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62" y="3434096"/>
            <a:ext cx="2081002" cy="16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682" y="742781"/>
            <a:ext cx="23368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DAE2A60-3D16-9D44-A18C-44895FC260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0" y="4954529"/>
            <a:ext cx="3850913" cy="13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à coins arrondis 45"/>
          <p:cNvSpPr/>
          <p:nvPr/>
        </p:nvSpPr>
        <p:spPr>
          <a:xfrm>
            <a:off x="6945400" y="3606094"/>
            <a:ext cx="4117999" cy="16441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>
              <a:defRPr/>
            </a:pPr>
            <a:r>
              <a:rPr lang="fr-FR" altLang="fr-FR" b="1" dirty="0">
                <a:ln w="0"/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+ 1000 étudiants (350 DAEU) </a:t>
            </a:r>
          </a:p>
          <a:p>
            <a:pPr algn="ctr" eaLnBrk="1" hangingPunct="1">
              <a:defRPr/>
            </a:pPr>
            <a:endParaRPr lang="fr-FR" altLang="fr-FR" sz="1400" b="1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</a:rPr>
              <a:t>15 universités mobilisées au sein du groupe de travail, identification de référents… </a:t>
            </a:r>
          </a:p>
          <a:p>
            <a:pPr eaLnBrk="1" hangingPunct="1">
              <a:defRPr/>
            </a:pPr>
            <a:endParaRPr lang="fr-FR" altLang="fr-FR" sz="1400" dirty="0">
              <a:solidFill>
                <a:srgbClr val="000000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2194025" y="3606948"/>
            <a:ext cx="4117999" cy="16441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>
              <a:defRPr/>
            </a:pPr>
            <a:r>
              <a:rPr lang="fr-FR" altLang="fr-FR" b="1" dirty="0">
                <a:ln w="0"/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220 étudiants incarcérés (75 DAEU)</a:t>
            </a:r>
          </a:p>
          <a:p>
            <a:pPr eaLnBrk="1" hangingPunct="1">
              <a:defRPr/>
            </a:pPr>
            <a:endParaRPr lang="fr-FR" altLang="fr-FR" sz="1400" b="1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</a:rPr>
              <a:t>fragmentation de l’offre : répartition dans 12 universités,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000000"/>
                </a:solidFill>
              </a:rPr>
              <a:t>quelques étudiants par Université : diversité des situations et des pratiques</a:t>
            </a:r>
            <a:endParaRPr lang="fr-FR" altLang="fr-FR" b="1" dirty="0">
              <a:solidFill>
                <a:srgbClr val="000000"/>
              </a:solidFill>
            </a:endParaRPr>
          </a:p>
        </p:txBody>
      </p:sp>
      <p:sp>
        <p:nvSpPr>
          <p:cNvPr id="17409" name="Titre 1"/>
          <p:cNvSpPr txBox="1">
            <a:spLocks noGrp="1"/>
          </p:cNvSpPr>
          <p:nvPr>
            <p:ph type="title" idx="4294967295"/>
          </p:nvPr>
        </p:nvSpPr>
        <p:spPr>
          <a:xfrm>
            <a:off x="11531600" y="504825"/>
            <a:ext cx="660400" cy="368300"/>
          </a:xfrm>
          <a:prstGeom prst="rect">
            <a:avLst/>
          </a:prstGeom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altLang="fr-FR" sz="1800" b="1"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47528" y="404100"/>
            <a:ext cx="81369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2012 : le constat d’une offre fragmentée, à distance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1919536" y="6406630"/>
            <a:ext cx="5256584" cy="246221"/>
          </a:xfrm>
        </p:spPr>
        <p:txBody>
          <a:bodyPr/>
          <a:lstStyle/>
          <a:p>
            <a:pPr>
              <a:defRPr/>
            </a:pPr>
            <a:r>
              <a:rPr lang="fr-FR" dirty="0"/>
              <a:t>Red22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E540-4BFB-84BE-6586CFE5A983}" type="slidenum">
              <a:rPr lang="fr-FR" altLang="fr-FR" smtClean="0"/>
              <a:pPr/>
              <a:t>2</a:t>
            </a:fld>
            <a:endParaRPr lang="fr-FR" altLang="fr-FR"/>
          </a:p>
        </p:txBody>
      </p:sp>
      <p:sp>
        <p:nvSpPr>
          <p:cNvPr id="14" name="Flèche droite à entaille 13"/>
          <p:cNvSpPr/>
          <p:nvPr/>
        </p:nvSpPr>
        <p:spPr>
          <a:xfrm>
            <a:off x="2009215" y="851242"/>
            <a:ext cx="9955535" cy="2814828"/>
          </a:xfrm>
          <a:prstGeom prst="notchedRightArrow">
            <a:avLst>
              <a:gd name="adj1" fmla="val 63303"/>
              <a:gd name="adj2" fmla="val 2871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 35"/>
          <p:cNvGrpSpPr/>
          <p:nvPr/>
        </p:nvGrpSpPr>
        <p:grpSpPr>
          <a:xfrm>
            <a:off x="3601657" y="1330719"/>
            <a:ext cx="1271361" cy="1765326"/>
            <a:chOff x="3416847" y="1330719"/>
            <a:chExt cx="1271361" cy="1765326"/>
          </a:xfrm>
        </p:grpSpPr>
        <p:grpSp>
          <p:nvGrpSpPr>
            <p:cNvPr id="12" name="Groupe 11"/>
            <p:cNvGrpSpPr/>
            <p:nvPr/>
          </p:nvGrpSpPr>
          <p:grpSpPr>
            <a:xfrm>
              <a:off x="3448225" y="1847097"/>
              <a:ext cx="1239983" cy="1248948"/>
              <a:chOff x="3271841" y="1781731"/>
              <a:chExt cx="1239983" cy="1248948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3271841" y="1781731"/>
                <a:ext cx="1239983" cy="1248948"/>
                <a:chOff x="2199640" y="1747252"/>
                <a:chExt cx="702644" cy="707724"/>
              </a:xfrm>
            </p:grpSpPr>
            <p:sp>
              <p:nvSpPr>
                <p:cNvPr id="19" name="Ellipse 18"/>
                <p:cNvSpPr/>
                <p:nvPr/>
              </p:nvSpPr>
              <p:spPr>
                <a:xfrm>
                  <a:off x="2199640" y="1747252"/>
                  <a:ext cx="667084" cy="66708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C7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0" name="Ellipse 19"/>
                <p:cNvSpPr/>
                <p:nvPr/>
              </p:nvSpPr>
              <p:spPr>
                <a:xfrm>
                  <a:off x="2199640" y="1752332"/>
                  <a:ext cx="702644" cy="702644"/>
                </a:xfrm>
                <a:prstGeom prst="ellipse">
                  <a:avLst/>
                </a:prstGeom>
                <a:noFill/>
                <a:ln w="12700">
                  <a:solidFill>
                    <a:srgbClr val="003C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C7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7418" name="Picture 10" descr="Black and White People Logo - LogoDix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7796" y="2070239"/>
                <a:ext cx="648071" cy="648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ZoneTexte 21"/>
            <p:cNvSpPr txBox="1"/>
            <p:nvPr/>
          </p:nvSpPr>
          <p:spPr>
            <a:xfrm>
              <a:off x="3416847" y="1330719"/>
              <a:ext cx="123998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</a:rPr>
                <a:t>2012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8368719" y="1327761"/>
            <a:ext cx="1271360" cy="1721322"/>
            <a:chOff x="8353032" y="1335025"/>
            <a:chExt cx="1271360" cy="1721322"/>
          </a:xfrm>
        </p:grpSpPr>
        <p:grpSp>
          <p:nvGrpSpPr>
            <p:cNvPr id="13" name="Groupe 12"/>
            <p:cNvGrpSpPr/>
            <p:nvPr/>
          </p:nvGrpSpPr>
          <p:grpSpPr>
            <a:xfrm>
              <a:off x="8384407" y="1807399"/>
              <a:ext cx="1239985" cy="1248948"/>
              <a:chOff x="8505829" y="1715529"/>
              <a:chExt cx="1239985" cy="1248948"/>
            </a:xfrm>
          </p:grpSpPr>
          <p:grpSp>
            <p:nvGrpSpPr>
              <p:cNvPr id="26" name="Groupe 25"/>
              <p:cNvGrpSpPr/>
              <p:nvPr/>
            </p:nvGrpSpPr>
            <p:grpSpPr>
              <a:xfrm>
                <a:off x="8505829" y="1715529"/>
                <a:ext cx="1239985" cy="1248948"/>
                <a:chOff x="1979335" y="1747252"/>
                <a:chExt cx="702645" cy="707724"/>
              </a:xfrm>
            </p:grpSpPr>
            <p:sp>
              <p:nvSpPr>
                <p:cNvPr id="28" name="Ellipse 27"/>
                <p:cNvSpPr/>
                <p:nvPr/>
              </p:nvSpPr>
              <p:spPr>
                <a:xfrm>
                  <a:off x="1979335" y="1747252"/>
                  <a:ext cx="667084" cy="66708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C7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9" name="Ellipse 28"/>
                <p:cNvSpPr/>
                <p:nvPr/>
              </p:nvSpPr>
              <p:spPr>
                <a:xfrm>
                  <a:off x="1979336" y="1752332"/>
                  <a:ext cx="702644" cy="702644"/>
                </a:xfrm>
                <a:prstGeom prst="ellipse">
                  <a:avLst/>
                </a:prstGeom>
                <a:noFill/>
                <a:ln w="12700">
                  <a:solidFill>
                    <a:srgbClr val="003C7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C7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659550" y="1869247"/>
                <a:ext cx="869792" cy="869792"/>
              </a:xfrm>
              <a:prstGeom prst="rect">
                <a:avLst/>
              </a:prstGeom>
            </p:spPr>
          </p:pic>
        </p:grpSp>
        <p:sp>
          <p:nvSpPr>
            <p:cNvPr id="33" name="ZoneTexte 32"/>
            <p:cNvSpPr txBox="1"/>
            <p:nvPr/>
          </p:nvSpPr>
          <p:spPr>
            <a:xfrm>
              <a:off x="8353032" y="1335025"/>
              <a:ext cx="123998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</a:rPr>
                <a:t>2019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4199025" y="3096045"/>
            <a:ext cx="238812" cy="548979"/>
            <a:chOff x="4014215" y="3096045"/>
            <a:chExt cx="238812" cy="548979"/>
          </a:xfrm>
        </p:grpSpPr>
        <p:cxnSp>
          <p:nvCxnSpPr>
            <p:cNvPr id="30" name="Connecteur droit 29"/>
            <p:cNvCxnSpPr>
              <a:stCxn id="20" idx="4"/>
            </p:cNvCxnSpPr>
            <p:nvPr/>
          </p:nvCxnSpPr>
          <p:spPr>
            <a:xfrm flipH="1">
              <a:off x="4253025" y="3096045"/>
              <a:ext cx="2" cy="43200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/>
            <p:cNvSpPr/>
            <p:nvPr/>
          </p:nvSpPr>
          <p:spPr>
            <a:xfrm>
              <a:off x="4014215" y="3537024"/>
              <a:ext cx="108000" cy="108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8950399" y="3079124"/>
            <a:ext cx="108000" cy="548979"/>
            <a:chOff x="4014215" y="3096045"/>
            <a:chExt cx="108000" cy="548979"/>
          </a:xfrm>
        </p:grpSpPr>
        <p:cxnSp>
          <p:nvCxnSpPr>
            <p:cNvPr id="44" name="Connecteur droit 43"/>
            <p:cNvCxnSpPr/>
            <p:nvPr/>
          </p:nvCxnSpPr>
          <p:spPr>
            <a:xfrm flipH="1">
              <a:off x="4068215" y="3096045"/>
              <a:ext cx="2" cy="43200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44"/>
            <p:cNvSpPr/>
            <p:nvPr/>
          </p:nvSpPr>
          <p:spPr>
            <a:xfrm>
              <a:off x="4014215" y="3537024"/>
              <a:ext cx="108000" cy="1080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703512" y="5860368"/>
            <a:ext cx="10488488" cy="405608"/>
          </a:xfrm>
          <a:prstGeom prst="rect">
            <a:avLst/>
          </a:prstGeom>
          <a:solidFill>
            <a:srgbClr val="88B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réel défi pour les Universités : développer une politique de formation à distance adaptée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 txBox="1">
            <a:spLocks noGrp="1"/>
          </p:cNvSpPr>
          <p:nvPr>
            <p:ph type="title" idx="4294967295"/>
          </p:nvPr>
        </p:nvSpPr>
        <p:spPr>
          <a:xfrm>
            <a:off x="11531600" y="504825"/>
            <a:ext cx="660400" cy="368300"/>
          </a:xfrm>
          <a:prstGeom prst="rect">
            <a:avLst/>
          </a:prstGeom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altLang="fr-FR" sz="1800" b="1"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D94E1C-3B21-4B25-A2B0-A25EC5AD67DE}" type="datetime1">
              <a:rPr lang="fr-FR" altLang="fr-FR" smtClean="0"/>
              <a:t>22/03/2022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19536" y="6468185"/>
            <a:ext cx="5256584" cy="123111"/>
          </a:xfrm>
        </p:spPr>
        <p:txBody>
          <a:bodyPr/>
          <a:lstStyle/>
          <a:p>
            <a:pPr>
              <a:defRPr/>
            </a:pPr>
            <a:r>
              <a:rPr lang="fr-FR" dirty="0"/>
              <a:t>RED22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E540-4BFB-84BE-6586CFE5A983}" type="slidenum">
              <a:rPr lang="fr-FR" altLang="fr-FR" smtClean="0"/>
              <a:pPr/>
              <a:t>3</a:t>
            </a:fld>
            <a:endParaRPr lang="fr-FR" altLang="fr-FR"/>
          </a:p>
        </p:txBody>
      </p:sp>
      <p:sp>
        <p:nvSpPr>
          <p:cNvPr id="12" name="ZoneTexte 11"/>
          <p:cNvSpPr txBox="1"/>
          <p:nvPr/>
        </p:nvSpPr>
        <p:spPr>
          <a:xfrm>
            <a:off x="1859801" y="104199"/>
            <a:ext cx="9145016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buAutoNum type="romanUcPeriod"/>
            </a:pPr>
            <a:r>
              <a:rPr lang="fr-FR" sz="24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Politique de formation : </a:t>
            </a:r>
          </a:p>
          <a:p>
            <a:r>
              <a:rPr lang="fr-FR" sz="24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 La contextualisation du dispositif pédagogique (1/6) </a:t>
            </a:r>
          </a:p>
          <a:p>
            <a:endParaRPr lang="fr-FR" sz="2800" b="1" dirty="0">
              <a:solidFill>
                <a:schemeClr val="accent3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392144" y="2636912"/>
            <a:ext cx="4228269" cy="3612385"/>
          </a:xfrm>
          <a:prstGeom prst="roundRect">
            <a:avLst>
              <a:gd name="adj" fmla="val 5813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8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ENJEUX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810694"/>
              </p:ext>
            </p:extLst>
          </p:nvPr>
        </p:nvGraphicFramePr>
        <p:xfrm>
          <a:off x="7650508" y="3448497"/>
          <a:ext cx="3891251" cy="28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314914991"/>
                    </a:ext>
                  </a:extLst>
                </a:gridCol>
                <a:gridCol w="3173085">
                  <a:extLst>
                    <a:ext uri="{9D8B030D-6E8A-4147-A177-3AD203B41FA5}">
                      <a16:colId xmlns:a16="http://schemas.microsoft.com/office/drawing/2014/main" val="3091376455"/>
                    </a:ext>
                  </a:extLst>
                </a:gridCol>
              </a:tblGrid>
              <a:tr h="8784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Favoriser </a:t>
                      </a:r>
                      <a:r>
                        <a:rPr lang="fr-FR" altLang="fr-FR" sz="14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l’accès à nos formations </a:t>
                      </a:r>
                      <a:r>
                        <a:rPr lang="fr-FR" altLang="fr-FR" sz="14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distance</a:t>
                      </a:r>
                      <a:r>
                        <a:rPr lang="fr-FR" altLang="fr-FR" sz="14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clarifier l’offre</a:t>
                      </a:r>
                      <a:r>
                        <a:rPr lang="fr-FR" altLang="fr-FR" sz="1400" b="1" i="1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altLang="fr-FR" sz="14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(référents)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54569"/>
                  </a:ext>
                </a:extLst>
              </a:tr>
              <a:tr h="78776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Adapter les </a:t>
                      </a:r>
                      <a:r>
                        <a:rPr lang="fr-FR" altLang="fr-FR" sz="14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dispositifs administratif et pédagogique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062889"/>
                  </a:ext>
                </a:extLst>
              </a:tr>
              <a:tr h="113462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altLang="fr-FR" sz="14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Favoriser la </a:t>
                      </a:r>
                      <a:r>
                        <a:rPr lang="fr-FR" altLang="fr-FR" sz="14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réussite personnelle (accompagnement) voire la réinsertion</a:t>
                      </a:r>
                      <a:endParaRPr lang="fr-FR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250101"/>
                  </a:ext>
                </a:extLst>
              </a:tr>
            </a:tbl>
          </a:graphicData>
        </a:graphic>
      </p:graphicFrame>
      <p:grpSp>
        <p:nvGrpSpPr>
          <p:cNvPr id="15" name="Groupe 14"/>
          <p:cNvGrpSpPr/>
          <p:nvPr/>
        </p:nvGrpSpPr>
        <p:grpSpPr>
          <a:xfrm>
            <a:off x="7562063" y="3395684"/>
            <a:ext cx="794349" cy="2406891"/>
            <a:chOff x="8384756" y="2971145"/>
            <a:chExt cx="794349" cy="2406891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4756" y="2971145"/>
              <a:ext cx="794349" cy="648072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4756" y="3850555"/>
              <a:ext cx="794349" cy="648072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4756" y="4729964"/>
              <a:ext cx="794349" cy="648072"/>
            </a:xfrm>
            <a:prstGeom prst="rect">
              <a:avLst/>
            </a:prstGeom>
          </p:spPr>
        </p:pic>
      </p:grpSp>
      <p:sp>
        <p:nvSpPr>
          <p:cNvPr id="16" name="Rectangle à coins arrondis 15"/>
          <p:cNvSpPr/>
          <p:nvPr/>
        </p:nvSpPr>
        <p:spPr>
          <a:xfrm>
            <a:off x="6836283" y="1520767"/>
            <a:ext cx="2356061" cy="5040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3C75"/>
                </a:solidFill>
                <a:latin typeface="Franklin Gothic Medium" panose="020B0603020102020204" pitchFamily="34" charset="0"/>
              </a:rPr>
              <a:t>SUIVI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9716603" y="1520767"/>
            <a:ext cx="2356061" cy="5040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3C75"/>
                </a:solidFill>
                <a:latin typeface="Franklin Gothic Medium" panose="020B0603020102020204" pitchFamily="34" charset="0"/>
              </a:rPr>
              <a:t>ACCOMPAGNEMENT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356563" y="1533392"/>
            <a:ext cx="19582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32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330237" y="2109148"/>
            <a:ext cx="42484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dirty="0">
                <a:solidFill>
                  <a:srgbClr val="003C75"/>
                </a:solidFill>
              </a:rPr>
              <a:t>= 2 leviers contre la démotivation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2055711" y="1462730"/>
            <a:ext cx="4392488" cy="4786567"/>
            <a:chOff x="1919537" y="1121439"/>
            <a:chExt cx="4392488" cy="4786567"/>
          </a:xfrm>
        </p:grpSpPr>
        <p:sp>
          <p:nvSpPr>
            <p:cNvPr id="21" name="Rectangle 20"/>
            <p:cNvSpPr/>
            <p:nvPr/>
          </p:nvSpPr>
          <p:spPr>
            <a:xfrm>
              <a:off x="1919537" y="1121439"/>
              <a:ext cx="4392488" cy="478656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eaLnBrk="1" hangingPunct="1">
                <a:defRPr/>
              </a:pPr>
              <a:r>
                <a:rPr lang="fr-FR" altLang="fr-FR" sz="2000" b="1" dirty="0">
                  <a:solidFill>
                    <a:srgbClr val="88BFC4"/>
                  </a:solidFill>
                  <a:latin typeface="Franklin Gothic Medium" panose="020B0603020102020204" pitchFamily="34" charset="0"/>
                </a:rPr>
                <a:t>L’étudiant en prison : </a:t>
              </a:r>
            </a:p>
            <a:p>
              <a:pPr eaLnBrk="1" hangingPunct="1">
                <a:defRPr/>
              </a:pPr>
              <a:endParaRPr lang="fr-FR" altLang="fr-FR" i="1" dirty="0">
                <a:solidFill>
                  <a:srgbClr val="B83D68"/>
                </a:solidFill>
              </a:endParaRPr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2135560" y="1759149"/>
              <a:ext cx="591940" cy="596220"/>
              <a:chOff x="2199640" y="1747252"/>
              <a:chExt cx="702644" cy="707724"/>
            </a:xfrm>
          </p:grpSpPr>
          <p:sp>
            <p:nvSpPr>
              <p:cNvPr id="28" name="Ellipse 27"/>
              <p:cNvSpPr/>
              <p:nvPr/>
            </p:nvSpPr>
            <p:spPr>
              <a:xfrm>
                <a:off x="2199640" y="1747252"/>
                <a:ext cx="667084" cy="66708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2199640" y="1752332"/>
                <a:ext cx="702644" cy="702644"/>
              </a:xfrm>
              <a:prstGeom prst="ellipse">
                <a:avLst/>
              </a:prstGeom>
              <a:noFill/>
              <a:ln w="12700">
                <a:solidFill>
                  <a:srgbClr val="003C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C75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1</a:t>
                </a:r>
              </a:p>
            </p:txBody>
          </p:sp>
        </p:grpSp>
        <p:grpSp>
          <p:nvGrpSpPr>
            <p:cNvPr id="30" name="Groupe 29"/>
            <p:cNvGrpSpPr/>
            <p:nvPr/>
          </p:nvGrpSpPr>
          <p:grpSpPr>
            <a:xfrm>
              <a:off x="2135560" y="2634528"/>
              <a:ext cx="591940" cy="596220"/>
              <a:chOff x="2199640" y="1747252"/>
              <a:chExt cx="702644" cy="707724"/>
            </a:xfrm>
          </p:grpSpPr>
          <p:sp>
            <p:nvSpPr>
              <p:cNvPr id="31" name="Ellipse 30"/>
              <p:cNvSpPr/>
              <p:nvPr/>
            </p:nvSpPr>
            <p:spPr>
              <a:xfrm>
                <a:off x="2199640" y="1747252"/>
                <a:ext cx="667084" cy="66708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2199640" y="1752332"/>
                <a:ext cx="702644" cy="702644"/>
              </a:xfrm>
              <a:prstGeom prst="ellipse">
                <a:avLst/>
              </a:prstGeom>
              <a:noFill/>
              <a:ln w="12700">
                <a:solidFill>
                  <a:srgbClr val="003C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fr-FR" sz="1600" b="1" kern="0" dirty="0">
                    <a:solidFill>
                      <a:srgbClr val="003C75"/>
                    </a:solidFill>
                    <a:latin typeface="Arial"/>
                    <a:sym typeface="Arial"/>
                  </a:rPr>
                  <a:t>2</a:t>
                </a: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22" name="ZoneTexte 21"/>
            <p:cNvSpPr txBox="1"/>
            <p:nvPr/>
          </p:nvSpPr>
          <p:spPr>
            <a:xfrm>
              <a:off x="2863578" y="1796378"/>
              <a:ext cx="2800374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600" b="1" dirty="0">
                  <a:solidFill>
                    <a:srgbClr val="002E5D"/>
                  </a:solidFill>
                </a:rPr>
                <a:t>Difficultés liées à l’EAD </a:t>
              </a:r>
              <a:r>
                <a:rPr lang="fr-FR" sz="1600" dirty="0">
                  <a:solidFill>
                    <a:srgbClr val="002E5D"/>
                  </a:solidFill>
                </a:rPr>
                <a:t>: </a:t>
              </a:r>
              <a:r>
                <a:rPr lang="fr-FR" sz="1400" dirty="0">
                  <a:solidFill>
                    <a:srgbClr val="002E5D"/>
                  </a:solidFill>
                </a:rPr>
                <a:t>isolement, manque de socialisation, gestion du temps…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2863578" y="2821494"/>
              <a:ext cx="2800374" cy="2677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600" b="1" dirty="0">
                  <a:solidFill>
                    <a:srgbClr val="002E5D"/>
                  </a:solidFill>
                </a:rPr>
                <a:t>2 contraintes  :</a:t>
              </a:r>
            </a:p>
            <a:p>
              <a:endParaRPr lang="fr-FR" sz="1600" b="1" dirty="0">
                <a:solidFill>
                  <a:srgbClr val="002E5D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1400" b="1" i="1" dirty="0">
                  <a:solidFill>
                    <a:srgbClr val="002E5D"/>
                  </a:solidFill>
                </a:rPr>
                <a:t>Éducatives </a:t>
              </a:r>
              <a:r>
                <a:rPr lang="fr-FR" sz="1400" dirty="0">
                  <a:solidFill>
                    <a:srgbClr val="002E5D"/>
                  </a:solidFill>
                </a:rPr>
                <a:t>: trajectoire scolaire (ruptures), (</a:t>
              </a:r>
              <a:r>
                <a:rPr lang="fr-FR" sz="1400" dirty="0" err="1">
                  <a:solidFill>
                    <a:srgbClr val="002E5D"/>
                  </a:solidFill>
                </a:rPr>
                <a:t>re</a:t>
              </a:r>
              <a:r>
                <a:rPr lang="fr-FR" sz="1400" dirty="0">
                  <a:solidFill>
                    <a:srgbClr val="002E5D"/>
                  </a:solidFill>
                </a:rPr>
                <a:t>)construction d’une identité, rupture ou continuité  ? </a:t>
              </a:r>
              <a:r>
                <a:rPr lang="fr-FR" sz="1200" i="1" dirty="0">
                  <a:solidFill>
                    <a:srgbClr val="002E5D"/>
                  </a:solidFill>
                </a:rPr>
                <a:t>(F. </a:t>
              </a:r>
              <a:r>
                <a:rPr lang="fr-FR" sz="1200" i="1" dirty="0" err="1">
                  <a:solidFill>
                    <a:srgbClr val="002E5D"/>
                  </a:solidFill>
                </a:rPr>
                <a:t>Salane</a:t>
              </a:r>
              <a:r>
                <a:rPr lang="fr-FR" sz="1200" i="1" dirty="0">
                  <a:solidFill>
                    <a:srgbClr val="002E5D"/>
                  </a:solidFill>
                </a:rPr>
                <a:t>, 2010)</a:t>
              </a:r>
            </a:p>
            <a:p>
              <a:endParaRPr lang="fr-FR" sz="1400" dirty="0">
                <a:solidFill>
                  <a:srgbClr val="002E5D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b="1" i="1" dirty="0">
                  <a:solidFill>
                    <a:srgbClr val="002E5D"/>
                  </a:solidFill>
                </a:rPr>
                <a:t>Organisationnelles</a:t>
              </a:r>
              <a:r>
                <a:rPr lang="fr-FR" sz="1400" dirty="0">
                  <a:solidFill>
                    <a:srgbClr val="002E5D"/>
                  </a:solidFill>
                </a:rPr>
                <a:t> : temps contraint et non prioritaire, isolement, bruits, contraintes financières…</a:t>
              </a:r>
              <a:r>
                <a:rPr lang="fr-FR" sz="1400" u="sng" dirty="0">
                  <a:solidFill>
                    <a:srgbClr val="002E5D"/>
                  </a:solidFill>
                </a:rPr>
                <a:t>non connecté</a:t>
              </a:r>
            </a:p>
            <a:p>
              <a:endParaRPr lang="fr-FR" sz="1600" dirty="0">
                <a:solidFill>
                  <a:srgbClr val="002E5D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 txBox="1">
            <a:spLocks noGrp="1"/>
          </p:cNvSpPr>
          <p:nvPr>
            <p:ph type="title" idx="4294967295"/>
          </p:nvPr>
        </p:nvSpPr>
        <p:spPr>
          <a:xfrm>
            <a:off x="11531600" y="504825"/>
            <a:ext cx="660400" cy="368300"/>
          </a:xfrm>
          <a:prstGeom prst="rect">
            <a:avLst/>
          </a:prstGeom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altLang="fr-FR" sz="1800" b="1"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D1205-5472-4CB6-B016-F6B3FBFF58AC}" type="datetime1">
              <a:rPr lang="fr-FR" altLang="fr-FR" smtClean="0"/>
              <a:t>22/03/2022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19536" y="6468185"/>
            <a:ext cx="5256584" cy="123111"/>
          </a:xfrm>
        </p:spPr>
        <p:txBody>
          <a:bodyPr/>
          <a:lstStyle/>
          <a:p>
            <a:pPr>
              <a:defRPr/>
            </a:pPr>
            <a:r>
              <a:rPr lang="fr-FR" dirty="0"/>
              <a:t>RED22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E540-4BFB-84BE-6586CFE5A983}" type="slidenum">
              <a:rPr lang="fr-FR" altLang="fr-FR" smtClean="0"/>
              <a:pPr/>
              <a:t>4</a:t>
            </a:fld>
            <a:endParaRPr lang="fr-FR" altLang="fr-FR"/>
          </a:p>
        </p:txBody>
      </p:sp>
      <p:sp>
        <p:nvSpPr>
          <p:cNvPr id="14" name="ZoneTexte 13"/>
          <p:cNvSpPr txBox="1"/>
          <p:nvPr/>
        </p:nvSpPr>
        <p:spPr>
          <a:xfrm>
            <a:off x="1847528" y="404100"/>
            <a:ext cx="95050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I. La contextualisation du dispositif pédagogique (2/6)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19536" y="1412776"/>
            <a:ext cx="39710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dirty="0"/>
              <a:t>Un contenu pédagogique en ligne doit garantir :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4295800" y="2060848"/>
            <a:ext cx="4896544" cy="1989513"/>
            <a:chOff x="4295800" y="1916832"/>
            <a:chExt cx="4896544" cy="1989513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4295800" y="3476776"/>
              <a:ext cx="4896544" cy="42956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L’accompagnement de l’étudiant (forum, tutorat…)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4295800" y="1916832"/>
              <a:ext cx="4896544" cy="42956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La facilité de l’apprentissage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4295800" y="2436813"/>
              <a:ext cx="4896544" cy="42956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L’atteinte des objectifs pédagogiques fixés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4295800" y="2956794"/>
              <a:ext cx="4896544" cy="42956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La présentation de cours complets séquencés</a:t>
              </a:r>
            </a:p>
          </p:txBody>
        </p:sp>
      </p:grpSp>
      <p:sp>
        <p:nvSpPr>
          <p:cNvPr id="2" name="Rectangle à coins arrondis 1"/>
          <p:cNvSpPr/>
          <p:nvPr/>
        </p:nvSpPr>
        <p:spPr>
          <a:xfrm>
            <a:off x="2367965" y="4638363"/>
            <a:ext cx="9145016" cy="1226539"/>
          </a:xfrm>
          <a:prstGeom prst="roundRect">
            <a:avLst/>
          </a:prstGeom>
          <a:solidFill>
            <a:srgbClr val="E8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/>
            <a:r>
              <a:rPr lang="fr-FR" sz="1600" b="1" dirty="0">
                <a:solidFill>
                  <a:schemeClr val="tx2"/>
                </a:solidFill>
              </a:rPr>
              <a:t>L’EAD en prison = étudiant non connecté</a:t>
            </a:r>
          </a:p>
          <a:p>
            <a:pPr lvl="4"/>
            <a:endParaRPr lang="fr-FR" sz="1600" dirty="0">
              <a:solidFill>
                <a:schemeClr val="tx2"/>
              </a:solidFill>
            </a:endParaRPr>
          </a:p>
          <a:p>
            <a:pPr lvl="4"/>
            <a:r>
              <a:rPr lang="fr-FR" sz="1600" i="1" dirty="0">
                <a:solidFill>
                  <a:schemeClr val="tx2"/>
                </a:solidFill>
              </a:rPr>
              <a:t>Quel dispositif minimal pour un étudiant non connecté ?</a:t>
            </a:r>
          </a:p>
          <a:p>
            <a:pPr lvl="4"/>
            <a:r>
              <a:rPr lang="fr-FR" sz="1600" i="1" dirty="0">
                <a:solidFill>
                  <a:schemeClr val="tx2"/>
                </a:solidFill>
              </a:rPr>
              <a:t>Publication du guide pédagogique (bonnes pratiques)</a:t>
            </a:r>
          </a:p>
        </p:txBody>
      </p:sp>
      <p:pic>
        <p:nvPicPr>
          <p:cNvPr id="15" name="Image 3">
            <a:extLst>
              <a:ext uri="{FF2B5EF4-FFF2-40B4-BE49-F238E27FC236}">
                <a16:creationId xmlns:a16="http://schemas.microsoft.com/office/drawing/2014/main" id="{B6A607F5-CF1B-104F-9985-0FF86900C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360" y="4702684"/>
            <a:ext cx="791350" cy="11240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C3219AA8-F805-6448-94BE-E0D94F13308E}"/>
              </a:ext>
            </a:extLst>
          </p:cNvPr>
          <p:cNvSpPr/>
          <p:nvPr/>
        </p:nvSpPr>
        <p:spPr>
          <a:xfrm>
            <a:off x="3643731" y="5462373"/>
            <a:ext cx="522695" cy="35298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1966593" y="3866790"/>
            <a:ext cx="1368150" cy="2232248"/>
            <a:chOff x="1847528" y="3947446"/>
            <a:chExt cx="1368150" cy="2088232"/>
          </a:xfrm>
          <a:solidFill>
            <a:srgbClr val="EBF0F5"/>
          </a:solidFill>
        </p:grpSpPr>
        <p:sp>
          <p:nvSpPr>
            <p:cNvPr id="15" name="Rectangle avec coins arrondis du même côté 14"/>
            <p:cNvSpPr/>
            <p:nvPr/>
          </p:nvSpPr>
          <p:spPr>
            <a:xfrm rot="16200000">
              <a:off x="1487487" y="4307487"/>
              <a:ext cx="2088232" cy="1368150"/>
            </a:xfrm>
            <a:prstGeom prst="round2Same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b"/>
            <a:lstStyle/>
            <a:p>
              <a:pPr algn="ctr"/>
              <a:r>
                <a:rPr lang="fr-FR" sz="1200" b="1" dirty="0">
                  <a:solidFill>
                    <a:srgbClr val="003C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ACCOMPA-</a:t>
              </a:r>
            </a:p>
            <a:p>
              <a:pPr algn="ctr"/>
              <a:r>
                <a:rPr lang="fr-FR" sz="1200" b="1" dirty="0">
                  <a:solidFill>
                    <a:srgbClr val="003C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GNEMENT</a:t>
              </a: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07190" y="4379953"/>
              <a:ext cx="733931" cy="61160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1" name="Groupe 10"/>
          <p:cNvGrpSpPr/>
          <p:nvPr/>
        </p:nvGrpSpPr>
        <p:grpSpPr>
          <a:xfrm>
            <a:off x="1957397" y="2060848"/>
            <a:ext cx="1368150" cy="1805942"/>
            <a:chOff x="1847530" y="1772816"/>
            <a:chExt cx="1368150" cy="2103918"/>
          </a:xfrm>
          <a:solidFill>
            <a:srgbClr val="F7F9FB"/>
          </a:solidFill>
        </p:grpSpPr>
        <p:sp>
          <p:nvSpPr>
            <p:cNvPr id="8" name="Rectangle avec coins arrondis du même côté 7"/>
            <p:cNvSpPr/>
            <p:nvPr/>
          </p:nvSpPr>
          <p:spPr>
            <a:xfrm rot="16200000">
              <a:off x="1479646" y="2140700"/>
              <a:ext cx="2103918" cy="136815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b"/>
            <a:lstStyle/>
            <a:p>
              <a:pPr algn="ctr"/>
              <a:r>
                <a:rPr lang="fr-FR" sz="1200" b="1" dirty="0">
                  <a:solidFill>
                    <a:srgbClr val="003C7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SUPPORTS</a:t>
              </a:r>
            </a:p>
          </p:txBody>
        </p:sp>
        <p:pic>
          <p:nvPicPr>
            <p:cNvPr id="1026" name="Picture 2" descr="Flat Document In Computer Icon Vector, Computer Icons, Document Icons,  Icons Icons PNG and Vector with Transparent Background for Free Download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55" t="26283" r="28539" b="25286"/>
            <a:stretch/>
          </p:blipFill>
          <p:spPr bwMode="auto">
            <a:xfrm>
              <a:off x="2105686" y="2163715"/>
              <a:ext cx="851837" cy="943927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1506" name="Titre 1"/>
          <p:cNvSpPr txBox="1">
            <a:spLocks noGrp="1"/>
          </p:cNvSpPr>
          <p:nvPr>
            <p:ph type="title" idx="4294967295"/>
          </p:nvPr>
        </p:nvSpPr>
        <p:spPr>
          <a:xfrm>
            <a:off x="11531600" y="504825"/>
            <a:ext cx="660400" cy="368300"/>
          </a:xfrm>
          <a:prstGeom prst="rect">
            <a:avLst/>
          </a:prstGeom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altLang="fr-FR" sz="1800" b="1"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209F1-38C0-4543-BAE9-920A332F0910}" type="datetime1">
              <a:rPr lang="fr-FR" altLang="fr-FR" smtClean="0"/>
              <a:t>22/03/2022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19536" y="6468185"/>
            <a:ext cx="5256584" cy="123111"/>
          </a:xfrm>
        </p:spPr>
        <p:txBody>
          <a:bodyPr/>
          <a:lstStyle/>
          <a:p>
            <a:pPr>
              <a:defRPr/>
            </a:pPr>
            <a:r>
              <a:rPr lang="fr-FR" dirty="0"/>
              <a:t>RED22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E540-4BFB-84BE-6586CFE5A983}" type="slidenum">
              <a:rPr lang="fr-FR" altLang="fr-FR" smtClean="0"/>
              <a:pPr/>
              <a:t>5</a:t>
            </a:fld>
            <a:endParaRPr lang="fr-FR" altLang="fr-FR"/>
          </a:p>
        </p:txBody>
      </p:sp>
      <p:sp>
        <p:nvSpPr>
          <p:cNvPr id="18" name="ZoneTexte 17"/>
          <p:cNvSpPr txBox="1"/>
          <p:nvPr/>
        </p:nvSpPr>
        <p:spPr>
          <a:xfrm>
            <a:off x="1847528" y="404100"/>
            <a:ext cx="95050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I. La contextualisation du dispositif pédagogique (3/6)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99834"/>
              </p:ext>
            </p:extLst>
          </p:nvPr>
        </p:nvGraphicFramePr>
        <p:xfrm>
          <a:off x="3343940" y="1374638"/>
          <a:ext cx="8517860" cy="472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58930">
                  <a:extLst>
                    <a:ext uri="{9D8B030D-6E8A-4147-A177-3AD203B41FA5}">
                      <a16:colId xmlns:a16="http://schemas.microsoft.com/office/drawing/2014/main" val="16663924"/>
                    </a:ext>
                  </a:extLst>
                </a:gridCol>
                <a:gridCol w="4258930">
                  <a:extLst>
                    <a:ext uri="{9D8B030D-6E8A-4147-A177-3AD203B41FA5}">
                      <a16:colId xmlns:a16="http://schemas.microsoft.com/office/drawing/2014/main" val="4244641172"/>
                    </a:ext>
                  </a:extLst>
                </a:gridCol>
              </a:tblGrid>
              <a:tr h="32055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rPr>
                        <a:t>DISPOSITIF</a:t>
                      </a:r>
                      <a:r>
                        <a:rPr lang="fr-FR" sz="2000" baseline="0" dirty="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rPr>
                        <a:t> EAD MÉDIATISÉ</a:t>
                      </a:r>
                      <a:endParaRPr lang="fr-FR" sz="2000" dirty="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rPr>
                        <a:t>DISPOSITIF « NON</a:t>
                      </a:r>
                      <a:r>
                        <a:rPr lang="fr-FR" sz="2000" baseline="0" dirty="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rPr>
                        <a:t> CONNECTÉ »</a:t>
                      </a:r>
                      <a:endParaRPr lang="fr-FR" sz="2000" dirty="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283922"/>
                  </a:ext>
                </a:extLst>
              </a:tr>
              <a:tr h="246583"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rgbClr val="88BFC4"/>
                          </a:solidFill>
                          <a:latin typeface="Franklin Gothic Book" panose="020B0503020102020204" pitchFamily="34" charset="0"/>
                        </a:rPr>
                        <a:t>Vers la médiatisation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>
                          <a:solidFill>
                            <a:srgbClr val="88BFC4"/>
                          </a:solidFill>
                          <a:latin typeface="Franklin Gothic Book" panose="020B0503020102020204" pitchFamily="34" charset="0"/>
                        </a:rPr>
                        <a:t>Vers la correspondance 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173490"/>
                  </a:ext>
                </a:extLst>
              </a:tr>
              <a:tr h="166651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Supports </a:t>
                      </a:r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ligne </a:t>
                      </a: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médiatisés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 complet </a:t>
                      </a:r>
                      <a:r>
                        <a:rPr lang="fr-FR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ligne </a:t>
                      </a: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scénarisation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Retour d’expérience : </a:t>
                      </a:r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évaluation QCM, devoirs  en ligne, corrections individualisées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4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Facilité d’accès </a:t>
                      </a:r>
                      <a:r>
                        <a:rPr lang="fr-FR" sz="14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 contenus et </a:t>
                      </a:r>
                      <a:r>
                        <a:rPr lang="fr-FR" sz="14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ergonomie</a:t>
                      </a:r>
                    </a:p>
                    <a:p>
                      <a:pPr algn="ctr"/>
                      <a:r>
                        <a:rPr lang="fr-FR" sz="14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feedback faciles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Supports </a:t>
                      </a:r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limités</a:t>
                      </a: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contexte sécurisé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 complet (PDF) </a:t>
                      </a:r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papier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Devoirs, corrigés papier</a:t>
                      </a: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CD-ROM sur autorisations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4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4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clés USB, des délais?</a:t>
                      </a:r>
                    </a:p>
                    <a:p>
                      <a:pPr algn="ctr"/>
                      <a:r>
                        <a:rPr lang="fr-FR" sz="14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Accès aux sources (ouvrages)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17196"/>
                  </a:ext>
                </a:extLst>
              </a:tr>
              <a:tr h="18000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 </a:t>
                      </a: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ligne </a:t>
                      </a: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Tutorat en ligne </a:t>
                      </a: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(étudiants, méthodologique, Moodle)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Regroupement</a:t>
                      </a: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ponctuels</a:t>
                      </a: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38163" lvl="1" indent="-80963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Favoriser l’</a:t>
                      </a:r>
                      <a:r>
                        <a:rPr lang="fr-FR" sz="14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interaction pédagogique</a:t>
                      </a:r>
                    </a:p>
                    <a:p>
                      <a:pPr marL="538163" lvl="1" indent="-80963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Favoriser le </a:t>
                      </a:r>
                      <a:r>
                        <a:rPr lang="fr-FR" sz="14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travail collaboratif</a:t>
                      </a:r>
                    </a:p>
                    <a:p>
                      <a:pPr marL="538163" lvl="1" indent="-80963">
                        <a:buFont typeface="Wingdings" panose="05000000000000000000" pitchFamily="2" charset="2"/>
                        <a:buChar char="ü"/>
                      </a:pPr>
                      <a:r>
                        <a:rPr lang="fr-FR" sz="14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Proposer des </a:t>
                      </a:r>
                      <a:r>
                        <a:rPr lang="fr-FR" sz="14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scénarii d’apprentissage</a:t>
                      </a:r>
                      <a:r>
                        <a:rPr lang="fr-FR" sz="14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</a:t>
                      </a:r>
                      <a:r>
                        <a:rPr lang="fr-FR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 Adaptations v</a:t>
                      </a: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 des captures, </a:t>
                      </a:r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CD-ROM</a:t>
                      </a: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Tutorat</a:t>
                      </a: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enseignants en présence (Paris Nanterre…)</a:t>
                      </a:r>
                      <a:r>
                        <a:rPr lang="fr-FR" sz="14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fr-FR" sz="14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distance … </a:t>
                      </a: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0229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 txBox="1">
            <a:spLocks noGrp="1"/>
          </p:cNvSpPr>
          <p:nvPr>
            <p:ph type="title" idx="4294967295"/>
          </p:nvPr>
        </p:nvSpPr>
        <p:spPr>
          <a:xfrm>
            <a:off x="11531600" y="504825"/>
            <a:ext cx="660400" cy="368300"/>
          </a:xfrm>
          <a:prstGeom prst="rect">
            <a:avLst/>
          </a:prstGeom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altLang="fr-FR" sz="1800" b="1"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D2241-92A0-410D-A36F-1EA1F1D1AD47}" type="datetime1">
              <a:rPr lang="fr-FR" altLang="fr-FR" smtClean="0"/>
              <a:t>22/03/2022</a:t>
            </a:fld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E540-4BFB-84BE-6586CFE5A983}" type="slidenum">
              <a:rPr lang="fr-FR" altLang="fr-FR" smtClean="0"/>
              <a:pPr/>
              <a:t>6</a:t>
            </a:fld>
            <a:endParaRPr lang="fr-FR" altLang="fr-FR"/>
          </a:p>
        </p:txBody>
      </p:sp>
      <p:sp>
        <p:nvSpPr>
          <p:cNvPr id="13" name="ZoneTexte 12"/>
          <p:cNvSpPr txBox="1"/>
          <p:nvPr/>
        </p:nvSpPr>
        <p:spPr>
          <a:xfrm>
            <a:off x="1847528" y="404100"/>
            <a:ext cx="95050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I. La contextualisation du dispositif pédagogique (4/6)</a:t>
            </a:r>
          </a:p>
        </p:txBody>
      </p:sp>
      <p:sp>
        <p:nvSpPr>
          <p:cNvPr id="9" name="Flèche droite à entaille 8"/>
          <p:cNvSpPr/>
          <p:nvPr/>
        </p:nvSpPr>
        <p:spPr>
          <a:xfrm>
            <a:off x="1919536" y="1145063"/>
            <a:ext cx="1008112" cy="360040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87688" y="1181256"/>
            <a:ext cx="60393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L’adaptation des cours  :  dispositif « non connecté »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2571206" y="1964869"/>
            <a:ext cx="591940" cy="596220"/>
            <a:chOff x="2199640" y="1747252"/>
            <a:chExt cx="702644" cy="707724"/>
          </a:xfrm>
        </p:grpSpPr>
        <p:sp>
          <p:nvSpPr>
            <p:cNvPr id="17" name="Ellipse 16"/>
            <p:cNvSpPr/>
            <p:nvPr/>
          </p:nvSpPr>
          <p:spPr>
            <a:xfrm>
              <a:off x="2199640" y="1747252"/>
              <a:ext cx="667084" cy="667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2199640" y="1752332"/>
              <a:ext cx="702644" cy="702644"/>
            </a:xfrm>
            <a:prstGeom prst="ellipse">
              <a:avLst/>
            </a:prstGeom>
            <a:noFill/>
            <a:ln w="12700">
              <a:solidFill>
                <a:srgbClr val="00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4645822" y="1971721"/>
            <a:ext cx="591940" cy="596220"/>
            <a:chOff x="2199640" y="1747252"/>
            <a:chExt cx="702644" cy="707724"/>
          </a:xfrm>
        </p:grpSpPr>
        <p:sp>
          <p:nvSpPr>
            <p:cNvPr id="20" name="Ellipse 19"/>
            <p:cNvSpPr/>
            <p:nvPr/>
          </p:nvSpPr>
          <p:spPr>
            <a:xfrm>
              <a:off x="2199640" y="1747252"/>
              <a:ext cx="667084" cy="667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2199640" y="1752332"/>
              <a:ext cx="702644" cy="702644"/>
            </a:xfrm>
            <a:prstGeom prst="ellipse">
              <a:avLst/>
            </a:prstGeom>
            <a:noFill/>
            <a:ln w="9525">
              <a:solidFill>
                <a:srgbClr val="00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2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700876" y="1985745"/>
            <a:ext cx="591940" cy="596220"/>
            <a:chOff x="2199640" y="1747252"/>
            <a:chExt cx="702644" cy="707724"/>
          </a:xfrm>
        </p:grpSpPr>
        <p:sp>
          <p:nvSpPr>
            <p:cNvPr id="23" name="Ellipse 22"/>
            <p:cNvSpPr/>
            <p:nvPr/>
          </p:nvSpPr>
          <p:spPr>
            <a:xfrm>
              <a:off x="2199640" y="1747252"/>
              <a:ext cx="667084" cy="667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2199640" y="1752332"/>
              <a:ext cx="702644" cy="702644"/>
            </a:xfrm>
            <a:prstGeom prst="ellipse">
              <a:avLst/>
            </a:prstGeom>
            <a:noFill/>
            <a:ln w="9525">
              <a:solidFill>
                <a:srgbClr val="00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8765098" y="1954602"/>
            <a:ext cx="591940" cy="596220"/>
            <a:chOff x="2199640" y="1747252"/>
            <a:chExt cx="702644" cy="707724"/>
          </a:xfrm>
        </p:grpSpPr>
        <p:sp>
          <p:nvSpPr>
            <p:cNvPr id="26" name="Ellipse 25"/>
            <p:cNvSpPr/>
            <p:nvPr/>
          </p:nvSpPr>
          <p:spPr>
            <a:xfrm>
              <a:off x="2199640" y="1747252"/>
              <a:ext cx="667084" cy="667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2199640" y="1752332"/>
              <a:ext cx="702644" cy="702644"/>
            </a:xfrm>
            <a:prstGeom prst="ellipse">
              <a:avLst/>
            </a:prstGeom>
            <a:noFill/>
            <a:ln w="9525">
              <a:solidFill>
                <a:srgbClr val="00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4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0803947" y="1971721"/>
            <a:ext cx="591940" cy="596220"/>
            <a:chOff x="2199640" y="1747252"/>
            <a:chExt cx="702644" cy="707724"/>
          </a:xfrm>
        </p:grpSpPr>
        <p:sp>
          <p:nvSpPr>
            <p:cNvPr id="29" name="Ellipse 28"/>
            <p:cNvSpPr/>
            <p:nvPr/>
          </p:nvSpPr>
          <p:spPr>
            <a:xfrm>
              <a:off x="2199640" y="1747252"/>
              <a:ext cx="667084" cy="667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2199640" y="1752332"/>
              <a:ext cx="702644" cy="702644"/>
            </a:xfrm>
            <a:prstGeom prst="ellipse">
              <a:avLst/>
            </a:prstGeom>
            <a:noFill/>
            <a:ln w="9525">
              <a:solidFill>
                <a:srgbClr val="00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fr-FR" sz="1600" b="1" kern="0" dirty="0">
                  <a:solidFill>
                    <a:srgbClr val="003C75"/>
                  </a:solidFill>
                  <a:latin typeface="Arial"/>
                  <a:sym typeface="Arial"/>
                </a:rPr>
                <a:t>5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906066" y="2665406"/>
            <a:ext cx="1945493" cy="72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Supports de cours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65705" y="2665406"/>
            <a:ext cx="1945493" cy="72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Accès aux ressources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25343" y="2665406"/>
            <a:ext cx="1945493" cy="72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Connaissances</a:t>
            </a:r>
            <a:r>
              <a:rPr kumimoji="0" lang="fr-FR" sz="1400" b="1" i="0" u="none" strike="noStrike" kern="0" cap="none" spc="0" normalizeH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méthodologiques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3C7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4981" y="2665406"/>
            <a:ext cx="1945493" cy="72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Adaptation</a:t>
            </a:r>
            <a:r>
              <a:rPr kumimoji="0" lang="fr-FR" sz="1400" b="1" i="0" u="none" strike="noStrike" kern="0" cap="none" spc="0" normalizeH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des cursus/rythmes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3C7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127171" y="2665406"/>
            <a:ext cx="1945493" cy="720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Rupture</a:t>
            </a:r>
            <a:r>
              <a:rPr kumimoji="0" lang="fr-FR" sz="1400" b="1" i="0" u="none" strike="noStrike" kern="0" cap="none" spc="0" normalizeH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de cursus &amp; poursuite d’études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3C7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886716"/>
              </p:ext>
            </p:extLst>
          </p:nvPr>
        </p:nvGraphicFramePr>
        <p:xfrm>
          <a:off x="1816637" y="3391846"/>
          <a:ext cx="10225135" cy="3219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027">
                  <a:extLst>
                    <a:ext uri="{9D8B030D-6E8A-4147-A177-3AD203B41FA5}">
                      <a16:colId xmlns:a16="http://schemas.microsoft.com/office/drawing/2014/main" val="1534849209"/>
                    </a:ext>
                  </a:extLst>
                </a:gridCol>
                <a:gridCol w="2045027">
                  <a:extLst>
                    <a:ext uri="{9D8B030D-6E8A-4147-A177-3AD203B41FA5}">
                      <a16:colId xmlns:a16="http://schemas.microsoft.com/office/drawing/2014/main" val="4083457761"/>
                    </a:ext>
                  </a:extLst>
                </a:gridCol>
                <a:gridCol w="2045027">
                  <a:extLst>
                    <a:ext uri="{9D8B030D-6E8A-4147-A177-3AD203B41FA5}">
                      <a16:colId xmlns:a16="http://schemas.microsoft.com/office/drawing/2014/main" val="1245755134"/>
                    </a:ext>
                  </a:extLst>
                </a:gridCol>
                <a:gridCol w="2045027">
                  <a:extLst>
                    <a:ext uri="{9D8B030D-6E8A-4147-A177-3AD203B41FA5}">
                      <a16:colId xmlns:a16="http://schemas.microsoft.com/office/drawing/2014/main" val="295633186"/>
                    </a:ext>
                  </a:extLst>
                </a:gridCol>
                <a:gridCol w="2045027">
                  <a:extLst>
                    <a:ext uri="{9D8B030D-6E8A-4147-A177-3AD203B41FA5}">
                      <a16:colId xmlns:a16="http://schemas.microsoft.com/office/drawing/2014/main" val="1761096380"/>
                    </a:ext>
                  </a:extLst>
                </a:gridCol>
              </a:tblGrid>
              <a:tr h="1586436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Adaptation : (innovation) ingénierie pédagogique </a:t>
                      </a: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L’accès sans internet</a:t>
                      </a:r>
                      <a:r>
                        <a:rPr lang="fr-FR" sz="1400" b="0" baseline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une </a:t>
                      </a:r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bibliographie, articles</a:t>
                      </a:r>
                      <a:r>
                        <a:rPr lang="fr-FR" sz="1400" b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ouvrages…</a:t>
                      </a:r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Prévoir un CD-ROM didactique…</a:t>
                      </a: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Adapter les U.E.,</a:t>
                      </a:r>
                      <a:b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examens…</a:t>
                      </a: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Anticiper les sorties…</a:t>
                      </a:r>
                    </a:p>
                    <a:p>
                      <a:endParaRPr lang="fr-FR" sz="1400" b="0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646465"/>
                  </a:ext>
                </a:extLst>
              </a:tr>
              <a:tr h="1632928"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 papier ?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 intégrer de l’oralité ? Des vidéos? Du son? Le forum?</a:t>
                      </a: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i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Envoyer en version  papier, CD-ROM  selon l’accord… </a:t>
                      </a:r>
                    </a:p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i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(U. La Rochelle, délai des  prêts allongé…).</a:t>
                      </a: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i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Apprendre à faire des fiches, prendre des notes…</a:t>
                      </a:r>
                    </a:p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b="0" i="1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400" b="0" i="1" dirty="0">
                        <a:solidFill>
                          <a:srgbClr val="002E5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b="0" i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Adapter les stages (Rennes 2, étudiants en stage à la bibliothèque de la prison…</a:t>
                      </a: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Prévoir la mobilité entre les universités…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poursuite de la</a:t>
                      </a:r>
                      <a:r>
                        <a:rPr lang="fr-FR" sz="1400" b="0" i="1" baseline="0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</a:t>
                      </a:r>
                      <a:r>
                        <a:rPr lang="fr-FR" sz="1400" b="0" i="1" dirty="0">
                          <a:solidFill>
                            <a:srgbClr val="002E5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ormation…</a:t>
                      </a:r>
                    </a:p>
                  </a:txBody>
                  <a:tcPr marL="137160" marR="137160" marT="137160" marB="1371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7764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avec coins arrondis du même côté 28"/>
          <p:cNvSpPr/>
          <p:nvPr/>
        </p:nvSpPr>
        <p:spPr>
          <a:xfrm rot="16200000">
            <a:off x="5342551" y="5288485"/>
            <a:ext cx="1378800" cy="1102439"/>
          </a:xfrm>
          <a:prstGeom prst="round2SameRect">
            <a:avLst/>
          </a:prstGeom>
          <a:solidFill>
            <a:srgbClr val="FDFBF9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01" name="Titre 1"/>
          <p:cNvSpPr txBox="1">
            <a:spLocks noGrp="1"/>
          </p:cNvSpPr>
          <p:nvPr>
            <p:ph type="title" idx="4294967295"/>
          </p:nvPr>
        </p:nvSpPr>
        <p:spPr>
          <a:xfrm>
            <a:off x="11531600" y="504825"/>
            <a:ext cx="660400" cy="368300"/>
          </a:xfrm>
          <a:prstGeom prst="rect">
            <a:avLst/>
          </a:prstGeom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altLang="fr-FR" sz="1800" b="1"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76AF6-5A92-4DE3-BCF3-6A361E815B52}" type="datetime1">
              <a:rPr lang="fr-FR" altLang="fr-FR" smtClean="0"/>
              <a:t>22/03/2022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19536" y="6406630"/>
            <a:ext cx="5256584" cy="246221"/>
          </a:xfrm>
        </p:spPr>
        <p:txBody>
          <a:bodyPr/>
          <a:lstStyle/>
          <a:p>
            <a:pPr>
              <a:defRPr/>
            </a:pPr>
            <a:r>
              <a:rPr lang="fr-FR" dirty="0"/>
              <a:t>RED22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E540-4BFB-84BE-6586CFE5A983}" type="slidenum">
              <a:rPr lang="fr-FR" altLang="fr-FR" smtClean="0"/>
              <a:pPr/>
              <a:t>7</a:t>
            </a:fld>
            <a:endParaRPr lang="fr-FR" altLang="fr-FR"/>
          </a:p>
        </p:txBody>
      </p:sp>
      <p:sp>
        <p:nvSpPr>
          <p:cNvPr id="2" name="Rectangle avec coins arrondis du même côté 1"/>
          <p:cNvSpPr/>
          <p:nvPr/>
        </p:nvSpPr>
        <p:spPr>
          <a:xfrm rot="16200000">
            <a:off x="5376750" y="3942889"/>
            <a:ext cx="1310400" cy="1102439"/>
          </a:xfrm>
          <a:prstGeom prst="round2SameRect">
            <a:avLst/>
          </a:prstGeom>
          <a:solidFill>
            <a:srgbClr val="FDFBF9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847528" y="404100"/>
            <a:ext cx="95050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I. La contextualisation du dispositif pédagogique (5/6)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3273015" y="1714038"/>
            <a:ext cx="591940" cy="596220"/>
            <a:chOff x="2199640" y="1747252"/>
            <a:chExt cx="702644" cy="707724"/>
          </a:xfrm>
        </p:grpSpPr>
        <p:sp>
          <p:nvSpPr>
            <p:cNvPr id="20" name="Ellipse 19"/>
            <p:cNvSpPr/>
            <p:nvPr/>
          </p:nvSpPr>
          <p:spPr>
            <a:xfrm>
              <a:off x="2199640" y="1747252"/>
              <a:ext cx="667084" cy="667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2199640" y="1752332"/>
              <a:ext cx="702644" cy="702644"/>
            </a:xfrm>
            <a:prstGeom prst="ellipse">
              <a:avLst/>
            </a:prstGeom>
            <a:noFill/>
            <a:ln w="12700">
              <a:solidFill>
                <a:srgbClr val="00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8446110" y="1714038"/>
            <a:ext cx="591940" cy="596220"/>
            <a:chOff x="2199640" y="1747252"/>
            <a:chExt cx="702644" cy="707724"/>
          </a:xfrm>
        </p:grpSpPr>
        <p:sp>
          <p:nvSpPr>
            <p:cNvPr id="23" name="Ellipse 22"/>
            <p:cNvSpPr/>
            <p:nvPr/>
          </p:nvSpPr>
          <p:spPr>
            <a:xfrm>
              <a:off x="2199640" y="1747252"/>
              <a:ext cx="667084" cy="6670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3C7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2199640" y="1752332"/>
              <a:ext cx="702644" cy="702644"/>
            </a:xfrm>
            <a:prstGeom prst="ellipse">
              <a:avLst/>
            </a:prstGeom>
            <a:noFill/>
            <a:ln w="9525">
              <a:solidFill>
                <a:srgbClr val="00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2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906067" y="2380560"/>
            <a:ext cx="3469853" cy="597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b="1" kern="0" dirty="0">
                <a:solidFill>
                  <a:srgbClr val="003C75"/>
                </a:solidFill>
                <a:latin typeface="Arial"/>
                <a:sym typeface="Arial"/>
              </a:rPr>
              <a:t>Rôle du référent universitaire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400" b="1" kern="0" dirty="0">
                <a:solidFill>
                  <a:srgbClr val="003C75"/>
                </a:solidFill>
                <a:latin typeface="Arial"/>
                <a:sym typeface="Arial"/>
              </a:rPr>
              <a:t>&amp; lien avec le RLE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003C7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71467" y="2380560"/>
            <a:ext cx="6541227" cy="597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fr-FR" sz="1400" b="1" kern="0" dirty="0">
                <a:solidFill>
                  <a:srgbClr val="003C75"/>
                </a:solidFill>
                <a:latin typeface="Arial"/>
                <a:sym typeface="Arial"/>
              </a:rPr>
              <a:t>Le tutorat (spécialiste, animateur, soutien…)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140444"/>
              </p:ext>
            </p:extLst>
          </p:nvPr>
        </p:nvGraphicFramePr>
        <p:xfrm>
          <a:off x="1919536" y="2986874"/>
          <a:ext cx="10152568" cy="355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801">
                  <a:extLst>
                    <a:ext uri="{9D8B030D-6E8A-4147-A177-3AD203B41FA5}">
                      <a16:colId xmlns:a16="http://schemas.microsoft.com/office/drawing/2014/main" val="1265513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292062619"/>
                    </a:ext>
                  </a:extLst>
                </a:gridCol>
                <a:gridCol w="5412639">
                  <a:extLst>
                    <a:ext uri="{9D8B030D-6E8A-4147-A177-3AD203B41FA5}">
                      <a16:colId xmlns:a16="http://schemas.microsoft.com/office/drawing/2014/main" val="2634173846"/>
                    </a:ext>
                  </a:extLst>
                </a:gridCol>
              </a:tblGrid>
              <a:tr h="8592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Questionnaire « Usage du numérique »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Volontariat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Absence de politique forte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Tuteur « technique/Moodle 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Tuteur</a:t>
                      </a:r>
                      <a:r>
                        <a:rPr lang="fr-FR" sz="14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méthodologique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Tuteur</a:t>
                      </a:r>
                      <a:r>
                        <a:rPr lang="fr-FR" sz="14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pédagogique en lien avec le RLE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260785"/>
                  </a:ext>
                </a:extLst>
              </a:tr>
              <a:tr h="1307535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fr-FR" altLang="fr-FR" sz="12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présentiel dans les prisons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spcBef>
                          <a:spcPct val="0"/>
                        </a:spcBef>
                        <a:buClrTx/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fr-FR" altLang="fr-FR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Enseignants des Universités de Paris Nanterre, Montpellier 3 : 4 à 8 h/semaine en DAEU),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fr-FR" altLang="fr-FR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eaLnBrk="1" hangingPunct="1">
                        <a:spcBef>
                          <a:spcPct val="0"/>
                        </a:spcBef>
                        <a:buClrTx/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fr-FR" altLang="fr-FR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Etudiant  de Master, ancien du DAEU (Besançon), service Action citoyenne (ECTS)… Intégré dans la formation (UE) (Dijon)…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fr-FR" sz="12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585994"/>
                  </a:ext>
                </a:extLst>
              </a:tr>
              <a:tr h="1385212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fr-FR" altLang="fr-FR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altLang="fr-FR" sz="1200" b="1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distance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fr-FR" sz="1200" b="0" i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eaLnBrk="1" hangingPunct="1">
                        <a:spcBef>
                          <a:spcPct val="0"/>
                        </a:spcBef>
                        <a:buClrTx/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fr-FR" altLang="fr-FR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interactif </a:t>
                      </a:r>
                      <a:r>
                        <a:rPr lang="fr-FR" altLang="fr-FR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un accès à Moodle pour le RLE : récupérer les cours des étudiants, les échanges du forum, </a:t>
                      </a:r>
                    </a:p>
                    <a:p>
                      <a:pPr marL="0" indent="0" eaLnBrk="1" hangingPunct="1">
                        <a:spcBef>
                          <a:spcPct val="0"/>
                        </a:spcBef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lang="fr-FR" altLang="fr-FR" sz="12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eaLnBrk="1" hangingPunct="1">
                        <a:spcBef>
                          <a:spcPct val="0"/>
                        </a:spcBef>
                        <a:buClrTx/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lang="fr-FR" altLang="fr-FR" sz="12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Interactif</a:t>
                      </a:r>
                      <a:r>
                        <a:rPr lang="fr-FR" altLang="fr-FR" sz="12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 correspondre  par lien direct sécurisé (de type banque en ligne),  par email ou par courrier avec les enseignants de la prison ou  avec l’étudiant (NED)…</a:t>
                      </a:r>
                      <a:endParaRPr lang="fr-FR" sz="12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fr-FR" sz="12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395866"/>
                  </a:ext>
                </a:extLst>
              </a:tr>
            </a:tbl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5735345" y="3887763"/>
            <a:ext cx="605142" cy="609517"/>
            <a:chOff x="6679779" y="4092860"/>
            <a:chExt cx="605142" cy="609517"/>
          </a:xfrm>
        </p:grpSpPr>
        <p:grpSp>
          <p:nvGrpSpPr>
            <p:cNvPr id="31" name="Groupe 30"/>
            <p:cNvGrpSpPr/>
            <p:nvPr/>
          </p:nvGrpSpPr>
          <p:grpSpPr>
            <a:xfrm>
              <a:off x="6679779" y="4092860"/>
              <a:ext cx="605142" cy="609517"/>
              <a:chOff x="2199640" y="1747252"/>
              <a:chExt cx="702644" cy="707724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2199640" y="1747252"/>
                <a:ext cx="667084" cy="667084"/>
              </a:xfrm>
              <a:prstGeom prst="ellipse">
                <a:avLst/>
              </a:prstGeom>
              <a:ln>
                <a:solidFill>
                  <a:srgbClr val="88BFC4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2199640" y="1752332"/>
                <a:ext cx="702644" cy="702644"/>
              </a:xfrm>
              <a:prstGeom prst="ellipse">
                <a:avLst/>
              </a:prstGeom>
              <a:noFill/>
              <a:ln w="12700">
                <a:solidFill>
                  <a:srgbClr val="88BF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5626" y="4189026"/>
              <a:ext cx="382822" cy="382183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5729753" y="5382070"/>
            <a:ext cx="605142" cy="609517"/>
            <a:chOff x="6679779" y="5425597"/>
            <a:chExt cx="605142" cy="609517"/>
          </a:xfrm>
        </p:grpSpPr>
        <p:grpSp>
          <p:nvGrpSpPr>
            <p:cNvPr id="34" name="Groupe 33"/>
            <p:cNvGrpSpPr/>
            <p:nvPr/>
          </p:nvGrpSpPr>
          <p:grpSpPr>
            <a:xfrm>
              <a:off x="6679779" y="5425597"/>
              <a:ext cx="605142" cy="609517"/>
              <a:chOff x="2199640" y="1747252"/>
              <a:chExt cx="702644" cy="707724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2199640" y="1747252"/>
                <a:ext cx="667084" cy="667084"/>
              </a:xfrm>
              <a:prstGeom prst="ellipse">
                <a:avLst/>
              </a:prstGeom>
              <a:ln>
                <a:solidFill>
                  <a:srgbClr val="88BFC4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2199640" y="1752332"/>
                <a:ext cx="702644" cy="702644"/>
              </a:xfrm>
              <a:prstGeom prst="ellipse">
                <a:avLst/>
              </a:prstGeom>
              <a:noFill/>
              <a:ln w="12700">
                <a:solidFill>
                  <a:srgbClr val="88BF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C7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909" y="5531633"/>
              <a:ext cx="398131" cy="397446"/>
            </a:xfrm>
            <a:prstGeom prst="rect">
              <a:avLst/>
            </a:prstGeom>
          </p:spPr>
        </p:pic>
      </p:grpSp>
      <p:sp>
        <p:nvSpPr>
          <p:cNvPr id="30" name="Flèche droite à entaille 29"/>
          <p:cNvSpPr/>
          <p:nvPr/>
        </p:nvSpPr>
        <p:spPr>
          <a:xfrm>
            <a:off x="1942049" y="1181062"/>
            <a:ext cx="1008112" cy="360040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3279176" y="1180469"/>
            <a:ext cx="59131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L’accompagnement de l’étudiant : dispositif non connecté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7553660" y="1168020"/>
            <a:ext cx="4428492" cy="5249311"/>
          </a:xfrm>
          <a:prstGeom prst="roundRect">
            <a:avLst>
              <a:gd name="adj" fmla="val 4737"/>
            </a:avLst>
          </a:prstGeom>
          <a:solidFill>
            <a:srgbClr val="E8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49" name="Titre 1"/>
          <p:cNvSpPr txBox="1">
            <a:spLocks noGrp="1"/>
          </p:cNvSpPr>
          <p:nvPr>
            <p:ph type="title" idx="4294967295"/>
          </p:nvPr>
        </p:nvSpPr>
        <p:spPr>
          <a:xfrm>
            <a:off x="11531600" y="504825"/>
            <a:ext cx="660400" cy="368300"/>
          </a:xfrm>
          <a:prstGeom prst="rect">
            <a:avLst/>
          </a:prstGeom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altLang="fr-FR" sz="1800" b="1"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AEBD62-E7E1-4F5A-9810-001CEDF0C304}" type="datetime1">
              <a:rPr lang="fr-FR" altLang="fr-FR" smtClean="0"/>
              <a:t>22/03/2022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RED22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E540-4BFB-84BE-6586CFE5A983}" type="slidenum">
              <a:rPr lang="fr-FR" altLang="fr-FR" smtClean="0"/>
              <a:pPr/>
              <a:t>8</a:t>
            </a:fld>
            <a:endParaRPr lang="fr-FR" altLang="fr-FR"/>
          </a:p>
        </p:txBody>
      </p:sp>
      <p:sp>
        <p:nvSpPr>
          <p:cNvPr id="18" name="ZoneTexte 17"/>
          <p:cNvSpPr txBox="1"/>
          <p:nvPr/>
        </p:nvSpPr>
        <p:spPr>
          <a:xfrm>
            <a:off x="1847528" y="70780"/>
            <a:ext cx="961206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I. La contextualisation du dispositif pédagogique (6/6)</a:t>
            </a:r>
          </a:p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Quel dispositif pédagogique : vers le numérique? 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7770615" y="3696050"/>
            <a:ext cx="4032448" cy="2448272"/>
            <a:chOff x="2207568" y="1340768"/>
            <a:chExt cx="3744416" cy="2448272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2207568" y="1340768"/>
              <a:ext cx="3744416" cy="2448272"/>
            </a:xfrm>
            <a:prstGeom prst="roundRect">
              <a:avLst>
                <a:gd name="adj" fmla="val 9351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Accès à la plateforme sécurisée </a:t>
              </a:r>
              <a:r>
                <a:rPr lang="fr-FR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sans lien avec l’extérieur </a:t>
              </a: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(lien hypertexte…)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Cours médiatisés mais </a:t>
              </a:r>
              <a:r>
                <a:rPr lang="fr-FR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adaptés - non connecté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Devoir, forum </a:t>
              </a:r>
              <a:r>
                <a:rPr lang="fr-FR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hors connexion</a:t>
              </a: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mise à jour par </a:t>
              </a:r>
              <a:r>
                <a:rPr lang="fr-FR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connexion ponctuelle</a:t>
              </a: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Travail d’</a:t>
              </a:r>
              <a:r>
                <a:rPr lang="fr-FR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 pédagogique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Lien sécurisé </a:t>
              </a: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Etudiant, </a:t>
              </a:r>
              <a:r>
                <a:rPr lang="fr-FR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tutorat interactif</a:t>
              </a:r>
            </a:p>
          </p:txBody>
        </p:sp>
        <p:sp>
          <p:nvSpPr>
            <p:cNvPr id="20" name="Rectangle avec coins arrondis du même côté 19"/>
            <p:cNvSpPr/>
            <p:nvPr/>
          </p:nvSpPr>
          <p:spPr>
            <a:xfrm>
              <a:off x="2207568" y="1340768"/>
              <a:ext cx="3744416" cy="3600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Dispositif NED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7770615" y="1345196"/>
            <a:ext cx="4032448" cy="1802506"/>
            <a:chOff x="2207568" y="1340768"/>
            <a:chExt cx="3744416" cy="1802506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2207568" y="1340768"/>
              <a:ext cx="3744416" cy="1802506"/>
            </a:xfrm>
            <a:prstGeom prst="roundRect">
              <a:avLst>
                <a:gd name="adj" fmla="val 9351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Organisation pédagogique :</a:t>
              </a:r>
            </a:p>
            <a:p>
              <a:pPr algn="ctr"/>
              <a:r>
                <a:rPr lang="fr-FR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ponctuelle individualisée</a:t>
              </a:r>
            </a:p>
            <a:p>
              <a:endParaRPr lang="fr-FR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Accès aux cours : </a:t>
              </a:r>
              <a:r>
                <a:rPr lang="fr-FR" sz="1400" dirty="0" err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MoodleBox</a:t>
              </a:r>
              <a:endParaRPr lang="fr-FR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Scénarisation (type CD-ROM)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Problème de mise à jour (15 J centre Caen)</a:t>
              </a:r>
            </a:p>
          </p:txBody>
        </p:sp>
        <p:sp>
          <p:nvSpPr>
            <p:cNvPr id="23" name="Rectangle avec coins arrondis du même côté 22"/>
            <p:cNvSpPr/>
            <p:nvPr/>
          </p:nvSpPr>
          <p:spPr>
            <a:xfrm>
              <a:off x="2207568" y="1340768"/>
              <a:ext cx="3744416" cy="3600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Dispositif Campus connectés</a:t>
              </a:r>
            </a:p>
          </p:txBody>
        </p:sp>
      </p:grpSp>
      <p:sp>
        <p:nvSpPr>
          <p:cNvPr id="11" name="Forme libre 10"/>
          <p:cNvSpPr/>
          <p:nvPr/>
        </p:nvSpPr>
        <p:spPr>
          <a:xfrm>
            <a:off x="6023993" y="2204863"/>
            <a:ext cx="1746622" cy="3526817"/>
          </a:xfrm>
          <a:custGeom>
            <a:avLst/>
            <a:gdLst>
              <a:gd name="connsiteX0" fmla="*/ 0 w 1452880"/>
              <a:gd name="connsiteY0" fmla="*/ 2854960 h 2854960"/>
              <a:gd name="connsiteX1" fmla="*/ 518160 w 1452880"/>
              <a:gd name="connsiteY1" fmla="*/ 812800 h 2854960"/>
              <a:gd name="connsiteX2" fmla="*/ 1452880 w 1452880"/>
              <a:gd name="connsiteY2" fmla="*/ 0 h 285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880" h="2854960">
                <a:moveTo>
                  <a:pt x="0" y="2854960"/>
                </a:moveTo>
                <a:cubicBezTo>
                  <a:pt x="138006" y="2071793"/>
                  <a:pt x="276013" y="1288627"/>
                  <a:pt x="518160" y="812800"/>
                </a:cubicBezTo>
                <a:cubicBezTo>
                  <a:pt x="760307" y="336973"/>
                  <a:pt x="1300480" y="130387"/>
                  <a:pt x="1452880" y="0"/>
                </a:cubicBezTo>
              </a:path>
            </a:pathLst>
          </a:custGeom>
          <a:noFill/>
          <a:ln w="38100">
            <a:solidFill>
              <a:srgbClr val="88BFC4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2134672" y="3409012"/>
            <a:ext cx="4032448" cy="2916560"/>
            <a:chOff x="7829352" y="1452104"/>
            <a:chExt cx="4032448" cy="2916560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7829352" y="1452104"/>
              <a:ext cx="4032448" cy="2916560"/>
            </a:xfrm>
            <a:prstGeom prst="roundRect">
              <a:avLst>
                <a:gd name="adj" fmla="val 9351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algn="ctr"/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Organisation pédagogique :</a:t>
              </a:r>
            </a:p>
            <a:p>
              <a:pPr algn="ctr"/>
              <a:r>
                <a:rPr lang="fr-FR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Individualisée, ponctuelle</a:t>
              </a:r>
            </a:p>
            <a:p>
              <a:endParaRPr lang="fr-FR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Garantir l’information de l’étudiant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Envois ponctuels par messagerie référent/RLE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Intérêt du questionnaire à usage numérique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1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EVITER LE DECROCHAGE,</a:t>
              </a:r>
            </a:p>
            <a:p>
              <a:pPr algn="ctr"/>
              <a:r>
                <a:rPr lang="fr-FR" sz="1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DEMOTIVATION</a:t>
              </a:r>
            </a:p>
          </p:txBody>
        </p:sp>
        <p:sp>
          <p:nvSpPr>
            <p:cNvPr id="35" name="Rectangle avec coins arrondis du même côté 34"/>
            <p:cNvSpPr/>
            <p:nvPr/>
          </p:nvSpPr>
          <p:spPr>
            <a:xfrm>
              <a:off x="7829352" y="1452104"/>
              <a:ext cx="4032448" cy="3600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2"/>
                  </a:solidFill>
                  <a:latin typeface="Franklin Gothic Book" panose="020B0503020102020204" pitchFamily="34" charset="0"/>
                </a:rPr>
                <a:t>Dispositif «  non connecté »</a:t>
              </a:r>
            </a:p>
          </p:txBody>
        </p:sp>
      </p:grpSp>
      <p:sp>
        <p:nvSpPr>
          <p:cNvPr id="12" name="Forme libre 11"/>
          <p:cNvSpPr/>
          <p:nvPr/>
        </p:nvSpPr>
        <p:spPr>
          <a:xfrm>
            <a:off x="6167120" y="4810151"/>
            <a:ext cx="1554480" cy="147929"/>
          </a:xfrm>
          <a:custGeom>
            <a:avLst/>
            <a:gdLst>
              <a:gd name="connsiteX0" fmla="*/ 0 w 1554480"/>
              <a:gd name="connsiteY0" fmla="*/ 147929 h 147929"/>
              <a:gd name="connsiteX1" fmla="*/ 955040 w 1554480"/>
              <a:gd name="connsiteY1" fmla="*/ 5689 h 147929"/>
              <a:gd name="connsiteX2" fmla="*/ 1554480 w 1554480"/>
              <a:gd name="connsiteY2" fmla="*/ 26009 h 14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147929">
                <a:moveTo>
                  <a:pt x="0" y="147929"/>
                </a:moveTo>
                <a:cubicBezTo>
                  <a:pt x="347980" y="86969"/>
                  <a:pt x="695960" y="26009"/>
                  <a:pt x="955040" y="5689"/>
                </a:cubicBezTo>
                <a:cubicBezTo>
                  <a:pt x="1214120" y="-14631"/>
                  <a:pt x="1419013" y="26009"/>
                  <a:pt x="1554480" y="26009"/>
                </a:cubicBezTo>
              </a:path>
            </a:pathLst>
          </a:custGeom>
          <a:noFill/>
          <a:ln w="38100">
            <a:solidFill>
              <a:srgbClr val="88BFC4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773069" y="4573393"/>
            <a:ext cx="5040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400" b="1" dirty="0">
                <a:solidFill>
                  <a:srgbClr val="88BF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895740" y="2260402"/>
            <a:ext cx="5040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400" b="1" dirty="0">
                <a:solidFill>
                  <a:srgbClr val="88BF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</a:t>
            </a:r>
          </a:p>
        </p:txBody>
      </p:sp>
      <p:cxnSp>
        <p:nvCxnSpPr>
          <p:cNvPr id="16" name="Connecteur droit avec flèche 15"/>
          <p:cNvCxnSpPr>
            <a:stCxn id="5" idx="2"/>
            <a:endCxn id="35" idx="3"/>
          </p:cNvCxnSpPr>
          <p:nvPr/>
        </p:nvCxnSpPr>
        <p:spPr>
          <a:xfrm>
            <a:off x="4150896" y="3013549"/>
            <a:ext cx="0" cy="395463"/>
          </a:xfrm>
          <a:prstGeom prst="straightConnector1">
            <a:avLst/>
          </a:prstGeom>
          <a:ln w="38100" cap="rnd">
            <a:solidFill>
              <a:srgbClr val="88BFC4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2134672" y="1230450"/>
            <a:ext cx="4032448" cy="1783099"/>
            <a:chOff x="7829352" y="1452104"/>
            <a:chExt cx="4032448" cy="1783099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7829352" y="1452104"/>
              <a:ext cx="4032448" cy="1783099"/>
            </a:xfrm>
            <a:prstGeom prst="roundRect">
              <a:avLst>
                <a:gd name="adj" fmla="val 9351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Organisation pédagogique :</a:t>
              </a:r>
            </a:p>
            <a:p>
              <a:pPr algn="ctr"/>
              <a:r>
                <a:rPr lang="fr-FR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ligne, permanente, commune</a:t>
              </a:r>
            </a:p>
            <a:p>
              <a:endParaRPr lang="fr-FR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Calendrier de cours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Période de devoirs, examens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Echanges en ligne si problèmes</a:t>
              </a:r>
            </a:p>
          </p:txBody>
        </p:sp>
        <p:sp>
          <p:nvSpPr>
            <p:cNvPr id="10" name="Rectangle avec coins arrondis du même côté 9"/>
            <p:cNvSpPr/>
            <p:nvPr/>
          </p:nvSpPr>
          <p:spPr>
            <a:xfrm>
              <a:off x="7829352" y="1452104"/>
              <a:ext cx="4032448" cy="3600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2"/>
                  </a:solidFill>
                  <a:latin typeface="Franklin Gothic Book" panose="020B0503020102020204" pitchFamily="34" charset="0"/>
                </a:rPr>
                <a:t>Dispositif EAD « médiatisé »</a:t>
              </a:r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0AF950D4-97C4-9148-803C-376156E94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22" y="955501"/>
            <a:ext cx="1342768" cy="458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 txBox="1">
            <a:spLocks noGrp="1"/>
          </p:cNvSpPr>
          <p:nvPr>
            <p:ph type="title" idx="4294967295"/>
          </p:nvPr>
        </p:nvSpPr>
        <p:spPr>
          <a:xfrm>
            <a:off x="11531600" y="504825"/>
            <a:ext cx="660400" cy="368300"/>
          </a:xfrm>
          <a:prstGeom prst="rect">
            <a:avLst/>
          </a:prstGeom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altLang="fr-FR" sz="1800" b="1">
                <a:latin typeface="Calibri" panose="020F0502020204030204" pitchFamily="34" charset="0"/>
              </a:rPr>
              <a:t>        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90E9A-A4A2-4F91-858F-F4B9471E8E50}" type="datetime1">
              <a:rPr lang="fr-FR" altLang="fr-FR" smtClean="0"/>
              <a:t>22/03/2022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19536" y="6406630"/>
            <a:ext cx="5256584" cy="246221"/>
          </a:xfrm>
        </p:spPr>
        <p:txBody>
          <a:bodyPr/>
          <a:lstStyle/>
          <a:p>
            <a:pPr>
              <a:defRPr/>
            </a:pPr>
            <a:r>
              <a:rPr lang="fr-FR" dirty="0"/>
              <a:t>RED22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E540-4BFB-84BE-6586CFE5A983}" type="slidenum">
              <a:rPr lang="fr-FR" altLang="fr-FR" smtClean="0"/>
              <a:pPr/>
              <a:t>9</a:t>
            </a:fld>
            <a:endParaRPr lang="fr-FR" altLang="fr-FR"/>
          </a:p>
        </p:txBody>
      </p:sp>
      <p:sp>
        <p:nvSpPr>
          <p:cNvPr id="15" name="ZoneTexte 14"/>
          <p:cNvSpPr txBox="1"/>
          <p:nvPr/>
        </p:nvSpPr>
        <p:spPr>
          <a:xfrm>
            <a:off x="1927583" y="80062"/>
            <a:ext cx="950505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II.  Une politique + inclusive ?</a:t>
            </a:r>
          </a:p>
          <a:p>
            <a:r>
              <a:rPr lang="fr-FR" sz="28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      La labellisation : outil de contextualisation  (1/5)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348387" y="5090992"/>
            <a:ext cx="9196821" cy="1447918"/>
          </a:xfrm>
          <a:prstGeom prst="roundRect">
            <a:avLst>
              <a:gd name="adj" fmla="val 581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rgbClr val="88BFC4"/>
                </a:solidFill>
                <a:latin typeface="Franklin Gothic Medium" panose="020B0603020102020204" pitchFamily="34" charset="0"/>
              </a:rPr>
              <a:t>Une réelle politique inclusive : la labellisation comme moyen d’adapter les dispositifs des formations EAD   ?</a:t>
            </a:r>
          </a:p>
          <a:p>
            <a:pPr algn="ctr"/>
            <a:endParaRPr lang="fr-FR" sz="2000" b="1" dirty="0">
              <a:solidFill>
                <a:srgbClr val="88BFC4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42577"/>
              </p:ext>
            </p:extLst>
          </p:nvPr>
        </p:nvGraphicFramePr>
        <p:xfrm>
          <a:off x="2940428" y="2292738"/>
          <a:ext cx="7792641" cy="2619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464">
                  <a:extLst>
                    <a:ext uri="{9D8B030D-6E8A-4147-A177-3AD203B41FA5}">
                      <a16:colId xmlns:a16="http://schemas.microsoft.com/office/drawing/2014/main" val="1314914991"/>
                    </a:ext>
                  </a:extLst>
                </a:gridCol>
                <a:gridCol w="6926177">
                  <a:extLst>
                    <a:ext uri="{9D8B030D-6E8A-4147-A177-3AD203B41FA5}">
                      <a16:colId xmlns:a16="http://schemas.microsoft.com/office/drawing/2014/main" val="3091376455"/>
                    </a:ext>
                  </a:extLst>
                </a:gridCol>
              </a:tblGrid>
              <a:tr h="8216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dispositifs administratifs et pédagogiques  (2 guides, web-documentaire)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des réponses partielles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654569"/>
                  </a:ext>
                </a:extLst>
              </a:tr>
              <a:tr h="73681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Clarification de l’offre de formation : communication FIED mais 200 formations possibles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062889"/>
                  </a:ext>
                </a:extLst>
              </a:tr>
              <a:tr h="106124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altLang="fr-FR" sz="14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Accord-cadre  Ministère/DAP/CPU  (2017) peu d’ambition nationale, et  2022 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250101"/>
                  </a:ext>
                </a:extLst>
              </a:tr>
            </a:tbl>
          </a:graphicData>
        </a:graphic>
      </p:graphicFrame>
      <p:grpSp>
        <p:nvGrpSpPr>
          <p:cNvPr id="18" name="Groupe 17"/>
          <p:cNvGrpSpPr/>
          <p:nvPr/>
        </p:nvGrpSpPr>
        <p:grpSpPr>
          <a:xfrm>
            <a:off x="2919472" y="2321054"/>
            <a:ext cx="794349" cy="2406891"/>
            <a:chOff x="8384756" y="2971145"/>
            <a:chExt cx="794349" cy="240689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4756" y="2971145"/>
              <a:ext cx="794349" cy="648072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4756" y="3850555"/>
              <a:ext cx="794349" cy="648072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84756" y="4729964"/>
              <a:ext cx="794349" cy="648072"/>
            </a:xfrm>
            <a:prstGeom prst="rect">
              <a:avLst/>
            </a:prstGeom>
          </p:spPr>
        </p:pic>
      </p:grpSp>
      <p:sp>
        <p:nvSpPr>
          <p:cNvPr id="22" name="Flèche droite à entaille 21"/>
          <p:cNvSpPr/>
          <p:nvPr/>
        </p:nvSpPr>
        <p:spPr>
          <a:xfrm>
            <a:off x="1844331" y="1568794"/>
            <a:ext cx="1008112" cy="360040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940428" y="1548168"/>
            <a:ext cx="89898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15 universités engagées </a:t>
            </a:r>
          </a:p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Franklin Gothic Medium" panose="020B0603020102020204" pitchFamily="34" charset="0"/>
              </a:rPr>
              <a:t>Problèmes  :  des réponses  « bricolage » avec   des personnels « volontaires »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theme/theme1.xml><?xml version="1.0" encoding="utf-8"?>
<a:theme xmlns:a="http://schemas.openxmlformats.org/drawingml/2006/main" name="MASTER">
  <a:themeElements>
    <a:clrScheme name="ORPEA_CRM">
      <a:dk1>
        <a:srgbClr val="44546A"/>
      </a:dk1>
      <a:lt1>
        <a:sysClr val="window" lastClr="FFFFFF"/>
      </a:lt1>
      <a:dk2>
        <a:srgbClr val="153D7C"/>
      </a:dk2>
      <a:lt2>
        <a:srgbClr val="A5A5A5"/>
      </a:lt2>
      <a:accent1>
        <a:srgbClr val="01CBB3"/>
      </a:accent1>
      <a:accent2>
        <a:srgbClr val="D5B987"/>
      </a:accent2>
      <a:accent3>
        <a:srgbClr val="153D7C"/>
      </a:accent3>
      <a:accent4>
        <a:srgbClr val="9DB2CF"/>
      </a:accent4>
      <a:accent5>
        <a:srgbClr val="FFC000"/>
      </a:accent5>
      <a:accent6>
        <a:srgbClr val="954F72"/>
      </a:accent6>
      <a:hlink>
        <a:srgbClr val="153D7C"/>
      </a:hlink>
      <a:folHlink>
        <a:srgbClr val="954F72"/>
      </a:folHlink>
    </a:clrScheme>
    <a:fontScheme name="ORPEA">
      <a:majorFont>
        <a:latin typeface="Geomanist Book"/>
        <a:ea typeface=""/>
        <a:cs typeface=""/>
      </a:majorFont>
      <a:minorFont>
        <a:latin typeface="Geomanis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6" id="{59B5B2BD-046D-4D2C-B303-B7C42C24502E}" vid="{855204A2-ABC7-44D5-913B-5A1A3AC15A6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Template_MASQUE ORPEA_VF_FR  FULL vf_CRM vierge</Template>
  <TotalTime>24572</TotalTime>
  <Words>1466</Words>
  <Application>Microsoft Macintosh PowerPoint</Application>
  <PresentationFormat>Grand écran</PresentationFormat>
  <Paragraphs>309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Acier BAT Text Solid</vt:lpstr>
      <vt:lpstr>Arial</vt:lpstr>
      <vt:lpstr>Calibri</vt:lpstr>
      <vt:lpstr>Franklin Gothic Book</vt:lpstr>
      <vt:lpstr>Franklin Gothic Medium</vt:lpstr>
      <vt:lpstr>Geomanist Book</vt:lpstr>
      <vt:lpstr>Geomanist Light</vt:lpstr>
      <vt:lpstr>Wingdings</vt:lpstr>
      <vt:lpstr>MASTER</vt:lpstr>
      <vt:lpstr>Journée RED22    23 mars 2022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Merci de votre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FEDERATION INTERUNIVERSITAIRE DE L’’ENSEIGNEMENT A DISTANCE (FIED)</dc:title>
  <dc:creator>Fied Fied</dc:creator>
  <cp:lastModifiedBy>Microsoft Office User</cp:lastModifiedBy>
  <cp:revision>286</cp:revision>
  <cp:lastPrinted>2011-03-18T15:43:10Z</cp:lastPrinted>
  <dcterms:created xsi:type="dcterms:W3CDTF">2015-01-16T06:47:23Z</dcterms:created>
  <dcterms:modified xsi:type="dcterms:W3CDTF">2022-03-22T08:56:11Z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