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77" r:id="rId2"/>
    <p:sldId id="284" r:id="rId3"/>
    <p:sldId id="288" r:id="rId4"/>
    <p:sldId id="291" r:id="rId5"/>
    <p:sldId id="292" r:id="rId6"/>
    <p:sldId id="293" r:id="rId7"/>
    <p:sldId id="307" r:id="rId8"/>
    <p:sldId id="289" r:id="rId9"/>
    <p:sldId id="278" r:id="rId10"/>
    <p:sldId id="280" r:id="rId11"/>
    <p:sldId id="281" r:id="rId12"/>
    <p:sldId id="304" r:id="rId13"/>
    <p:sldId id="306" r:id="rId14"/>
    <p:sldId id="294" r:id="rId15"/>
    <p:sldId id="290" r:id="rId16"/>
    <p:sldId id="266" r:id="rId17"/>
    <p:sldId id="298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B1A7EC5-406F-242D-659F-ACE32CF4C5BC}" name="Anonyme" initials="A" userId="Anonyme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onyme" initials="A" lastIdx="1" clrIdx="0">
    <p:extLst>
      <p:ext uri="{19B8F6BF-5375-455C-9EA6-DF929625EA0E}">
        <p15:presenceInfo xmlns:p15="http://schemas.microsoft.com/office/powerpoint/2012/main" userId="Anony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33"/>
    <a:srgbClr val="FF0066"/>
    <a:srgbClr val="99CCFF"/>
    <a:srgbClr val="FFCC00"/>
    <a:srgbClr val="FF5050"/>
    <a:srgbClr val="CCFF99"/>
    <a:srgbClr val="CC99FF"/>
    <a:srgbClr val="FF99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8" autoAdjust="0"/>
    <p:restoredTop sz="87528" autoAdjust="0"/>
  </p:normalViewPr>
  <p:slideViewPr>
    <p:cSldViewPr snapToGrid="0">
      <p:cViewPr varScale="1">
        <p:scale>
          <a:sx n="83" d="100"/>
          <a:sy n="83" d="100"/>
        </p:scale>
        <p:origin x="38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1C8EC8-C84A-4CE5-99B3-E06CF2F3D66F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95DC033-92D9-4DF1-AAF7-214ADE09D072}">
      <dgm:prSet phldrT="[Texte]" custT="1"/>
      <dgm:spPr/>
      <dgm:t>
        <a:bodyPr/>
        <a:lstStyle/>
        <a:p>
          <a:pPr algn="l">
            <a:lnSpc>
              <a:spcPct val="90000"/>
            </a:lnSpc>
            <a:spcAft>
              <a:spcPct val="35000"/>
            </a:spcAft>
          </a:pPr>
          <a:r>
            <a:rPr lang="fr-FR" sz="2100" b="1" cap="small" baseline="0" dirty="0">
              <a:solidFill>
                <a:srgbClr val="FF0000"/>
              </a:solidFill>
            </a:rPr>
            <a:t>Défiance</a:t>
          </a:r>
          <a:r>
            <a:rPr lang="fr-FR" sz="2100" cap="small" baseline="0" dirty="0">
              <a:solidFill>
                <a:srgbClr val="FF0000"/>
              </a:solidFill>
            </a:rPr>
            <a:t> </a:t>
          </a:r>
          <a:r>
            <a:rPr lang="fr-FR" sz="2100" cap="small" baseline="0" dirty="0"/>
            <a:t>: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1600" b="1" dirty="0"/>
            <a:t>- exploiter à partir de l’humain </a:t>
          </a:r>
          <a:r>
            <a:rPr lang="fr-FR" sz="1600" dirty="0"/>
            <a:t>(« ce qui ne peut être qu’humain », </a:t>
          </a:r>
          <a:r>
            <a:rPr lang="fr-FR" sz="1600" dirty="0" err="1"/>
            <a:t>Detroz</a:t>
          </a:r>
          <a:r>
            <a:rPr lang="fr-FR" sz="1600" dirty="0"/>
            <a:t>, 2024)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fr-FR" sz="800" dirty="0"/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1600" dirty="0"/>
            <a:t>- compréhension humaine et intelligence émotionnelle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1600" dirty="0"/>
            <a:t>- imagination, créativité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1600" dirty="0"/>
            <a:t>- conscience de soi et d’autrui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1600" dirty="0"/>
            <a:t>- éthique et moralité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fr-FR" sz="800" dirty="0"/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1600" b="1" dirty="0">
              <a:solidFill>
                <a:srgbClr val="FF0000"/>
              </a:solidFill>
              <a:highlight>
                <a:srgbClr val="C0C0C0"/>
              </a:highlight>
            </a:rPr>
            <a:t>RISQUES</a:t>
          </a:r>
          <a:r>
            <a:rPr lang="fr-FR" sz="1600" dirty="0">
              <a:highlight>
                <a:srgbClr val="C0C0C0"/>
              </a:highlight>
            </a:rPr>
            <a:t> : essentialisation des pratiques d’éducation classiques pour résister et contrer une déshumanisation technologique</a:t>
          </a:r>
        </a:p>
      </dgm:t>
    </dgm:pt>
    <dgm:pt modelId="{8C148783-DE7C-400F-8476-0F2660D40A13}" type="parTrans" cxnId="{E4C4EBDB-80C9-4FA7-ACE4-5F37EC336FF5}">
      <dgm:prSet/>
      <dgm:spPr/>
      <dgm:t>
        <a:bodyPr/>
        <a:lstStyle/>
        <a:p>
          <a:endParaRPr lang="fr-FR"/>
        </a:p>
      </dgm:t>
    </dgm:pt>
    <dgm:pt modelId="{1B9AF2E0-CD55-4C22-A9BC-3C3C933E2F4D}" type="sibTrans" cxnId="{E4C4EBDB-80C9-4FA7-ACE4-5F37EC336FF5}">
      <dgm:prSet/>
      <dgm:spPr/>
      <dgm:t>
        <a:bodyPr/>
        <a:lstStyle/>
        <a:p>
          <a:endParaRPr lang="fr-FR"/>
        </a:p>
      </dgm:t>
    </dgm:pt>
    <dgm:pt modelId="{2BDE28DC-8BBF-45E2-B460-F949B5AC65BD}">
      <dgm:prSet phldrT="[Texte]" custT="1"/>
      <dgm:spPr/>
      <dgm:t>
        <a:bodyPr/>
        <a:lstStyle/>
        <a:p>
          <a:pPr>
            <a:spcAft>
              <a:spcPct val="35000"/>
            </a:spcAft>
          </a:pPr>
          <a:r>
            <a:rPr lang="fr-FR" sz="2000" b="1" cap="small" baseline="0" dirty="0">
              <a:solidFill>
                <a:srgbClr val="FF9933"/>
              </a:solidFill>
            </a:rPr>
            <a:t>Evitement</a:t>
          </a:r>
          <a:r>
            <a:rPr lang="fr-FR" sz="2000" cap="small" baseline="0" dirty="0">
              <a:solidFill>
                <a:srgbClr val="FF9933"/>
              </a:solidFill>
            </a:rPr>
            <a:t> </a:t>
          </a:r>
          <a:r>
            <a:rPr lang="fr-FR" sz="2000" cap="small" baseline="0" dirty="0"/>
            <a:t>: </a:t>
          </a:r>
        </a:p>
        <a:p>
          <a:pPr>
            <a:spcAft>
              <a:spcPts val="0"/>
            </a:spcAft>
          </a:pPr>
          <a:r>
            <a:rPr lang="fr-FR" sz="1600" dirty="0"/>
            <a:t>- </a:t>
          </a:r>
          <a:r>
            <a:rPr lang="fr-FR" sz="1600" b="1" dirty="0"/>
            <a:t>espace pédagogique contrôlé </a:t>
          </a:r>
          <a:r>
            <a:rPr lang="fr-FR" sz="1600" dirty="0"/>
            <a:t>(« évaluations les plus importantes pouvant mesurer les connaissances et l’atteinte des connaissances » : Anctil, 2023) </a:t>
          </a:r>
        </a:p>
        <a:p>
          <a:pPr>
            <a:spcAft>
              <a:spcPts val="0"/>
            </a:spcAft>
          </a:pPr>
          <a:endParaRPr lang="fr-FR" sz="800" dirty="0"/>
        </a:p>
        <a:p>
          <a:pPr>
            <a:spcAft>
              <a:spcPts val="0"/>
            </a:spcAft>
          </a:pPr>
          <a:r>
            <a:rPr lang="fr-FR" sz="1600" dirty="0"/>
            <a:t>- sources et citations vérifiées</a:t>
          </a:r>
        </a:p>
        <a:p>
          <a:pPr>
            <a:spcAft>
              <a:spcPts val="0"/>
            </a:spcAft>
          </a:pPr>
          <a:r>
            <a:rPr lang="fr-FR" sz="1600" dirty="0"/>
            <a:t>- ressources non-textuelles (image, son, vidéo)</a:t>
          </a:r>
        </a:p>
        <a:p>
          <a:pPr>
            <a:spcAft>
              <a:spcPts val="0"/>
            </a:spcAft>
          </a:pPr>
          <a:r>
            <a:rPr lang="fr-FR" sz="1600" dirty="0"/>
            <a:t>- ressources et évènements récents</a:t>
          </a:r>
        </a:p>
        <a:p>
          <a:pPr>
            <a:spcAft>
              <a:spcPts val="0"/>
            </a:spcAft>
          </a:pPr>
          <a:r>
            <a:rPr lang="fr-FR" sz="1600" dirty="0"/>
            <a:t>- décontextualisation</a:t>
          </a:r>
        </a:p>
        <a:p>
          <a:pPr>
            <a:spcAft>
              <a:spcPts val="0"/>
            </a:spcAft>
          </a:pPr>
          <a:endParaRPr lang="fr-FR" sz="1600" dirty="0"/>
        </a:p>
        <a:p>
          <a:pPr>
            <a:spcAft>
              <a:spcPts val="0"/>
            </a:spcAft>
          </a:pPr>
          <a:r>
            <a:rPr lang="fr-FR" sz="1600" b="1" dirty="0">
              <a:solidFill>
                <a:srgbClr val="FF0000"/>
              </a:solidFill>
              <a:highlight>
                <a:srgbClr val="C0C0C0"/>
              </a:highlight>
            </a:rPr>
            <a:t>RISQUES</a:t>
          </a:r>
          <a:r>
            <a:rPr lang="fr-FR" sz="1600" dirty="0">
              <a:highlight>
                <a:srgbClr val="C0C0C0"/>
              </a:highlight>
            </a:rPr>
            <a:t> : contrôle provisoire, acculturation hors contexte scolaire, , acculturation hors contexte scolaire décalage usage personnels et privés vs école (compétences non exploitées-valorisées) </a:t>
          </a:r>
        </a:p>
      </dgm:t>
    </dgm:pt>
    <dgm:pt modelId="{1B79D603-0485-4575-B860-713443EE230A}" type="parTrans" cxnId="{1FCF286C-10C5-4E77-997F-77DAD91E28D8}">
      <dgm:prSet/>
      <dgm:spPr/>
      <dgm:t>
        <a:bodyPr/>
        <a:lstStyle/>
        <a:p>
          <a:endParaRPr lang="fr-FR"/>
        </a:p>
      </dgm:t>
    </dgm:pt>
    <dgm:pt modelId="{F842682F-0A62-47AC-87D9-AF15678B2534}" type="sibTrans" cxnId="{1FCF286C-10C5-4E77-997F-77DAD91E28D8}">
      <dgm:prSet/>
      <dgm:spPr/>
      <dgm:t>
        <a:bodyPr/>
        <a:lstStyle/>
        <a:p>
          <a:endParaRPr lang="fr-FR"/>
        </a:p>
      </dgm:t>
    </dgm:pt>
    <dgm:pt modelId="{0A847F9B-F01E-47DE-A9BF-212723F44EB3}">
      <dgm:prSet phldrT="[Texte]" custT="1"/>
      <dgm:spPr/>
      <dgm:t>
        <a:bodyPr/>
        <a:lstStyle/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cap="small" baseline="0" dirty="0">
              <a:solidFill>
                <a:srgbClr val="00B050"/>
              </a:solidFill>
            </a:rPr>
            <a:t>Intégration</a:t>
          </a:r>
          <a:r>
            <a:rPr lang="fr-FR" sz="1800" kern="1200" cap="small" baseline="0" dirty="0"/>
            <a:t> : </a:t>
          </a:r>
        </a:p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- </a:t>
          </a:r>
          <a:r>
            <a:rPr lang="fr-FR" sz="1600" b="1" kern="1200" dirty="0"/>
            <a:t>former les enseignants  </a:t>
          </a:r>
          <a:r>
            <a:rPr lang="fr-FR" sz="1600" kern="1200" dirty="0"/>
            <a:t>(« explorer les meilleures manières d’intégrer ces outils à l’enseignement, aux pratiques pédagogiques et aux évaluations » : Anctil, 2023) </a:t>
          </a:r>
        </a:p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- pédagogies alternatives</a:t>
          </a:r>
        </a:p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- approche socio-constructiviste (collaboration, coopération, tutorat)</a:t>
          </a:r>
        </a:p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- outils d’IA comme générateur de situations pédagogiques </a:t>
          </a:r>
        </a:p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rgbClr val="FF0000"/>
              </a:solidFill>
              <a:highlight>
                <a:srgbClr val="C0C0C0"/>
              </a:highlight>
            </a:rPr>
            <a:t>RISQUES</a:t>
          </a:r>
          <a:r>
            <a:rPr lang="fr-FR" sz="1600" kern="1200" dirty="0">
              <a:highlight>
                <a:srgbClr val="C0C0C0"/>
              </a:highlight>
            </a:rPr>
            <a:t> : incompatibilité avec types d’évaluation institutionnels, enjeux d’alignement pédagogique, chronophagie, acceptation des pédagogies alternatives, « rapport aux savoirs » des apprenants</a:t>
          </a:r>
          <a:r>
            <a:rPr lang="fr-FR" sz="1600" kern="1200" dirty="0"/>
            <a:t>.</a:t>
          </a:r>
        </a:p>
      </dgm:t>
    </dgm:pt>
    <dgm:pt modelId="{3D643E0D-6947-4B8B-99CC-58FE2185425C}" type="parTrans" cxnId="{A40D200A-1E59-420B-BE7F-A9A77D6EE013}">
      <dgm:prSet/>
      <dgm:spPr/>
      <dgm:t>
        <a:bodyPr/>
        <a:lstStyle/>
        <a:p>
          <a:endParaRPr lang="fr-FR"/>
        </a:p>
      </dgm:t>
    </dgm:pt>
    <dgm:pt modelId="{3301D1DC-ACC4-4A3F-874E-BD5E5B078B22}" type="sibTrans" cxnId="{A40D200A-1E59-420B-BE7F-A9A77D6EE013}">
      <dgm:prSet/>
      <dgm:spPr/>
      <dgm:t>
        <a:bodyPr/>
        <a:lstStyle/>
        <a:p>
          <a:endParaRPr lang="fr-FR"/>
        </a:p>
      </dgm:t>
    </dgm:pt>
    <dgm:pt modelId="{0DBC2804-4047-4A20-97B5-2E3B18AE519A}" type="pres">
      <dgm:prSet presAssocID="{501C8EC8-C84A-4CE5-99B3-E06CF2F3D66F}" presName="arrowDiagram" presStyleCnt="0">
        <dgm:presLayoutVars>
          <dgm:chMax val="5"/>
          <dgm:dir/>
          <dgm:resizeHandles val="exact"/>
        </dgm:presLayoutVars>
      </dgm:prSet>
      <dgm:spPr/>
    </dgm:pt>
    <dgm:pt modelId="{E4095DAD-1483-4DB6-8039-E3D2E66E6DCE}" type="pres">
      <dgm:prSet presAssocID="{501C8EC8-C84A-4CE5-99B3-E06CF2F3D66F}" presName="arrow" presStyleLbl="bgShp" presStyleIdx="0" presStyleCnt="1" custScaleX="123461" custLinFactNeighborY="272"/>
      <dgm:spPr/>
    </dgm:pt>
    <dgm:pt modelId="{39B35212-E00E-4EBC-8854-9B466738C55E}" type="pres">
      <dgm:prSet presAssocID="{501C8EC8-C84A-4CE5-99B3-E06CF2F3D66F}" presName="arrowDiagram3" presStyleCnt="0"/>
      <dgm:spPr/>
    </dgm:pt>
    <dgm:pt modelId="{FC076B54-E4FF-4A59-A98E-BF7A3C24966D}" type="pres">
      <dgm:prSet presAssocID="{195DC033-92D9-4DF1-AAF7-214ADE09D072}" presName="bullet3a" presStyleLbl="node1" presStyleIdx="0" presStyleCnt="3" custLinFactY="-100000" custLinFactNeighborX="77957" custLinFactNeighborY="-128242"/>
      <dgm:spPr>
        <a:solidFill>
          <a:srgbClr val="FF0066"/>
        </a:solidFill>
      </dgm:spPr>
    </dgm:pt>
    <dgm:pt modelId="{D16750F7-6135-4AF1-97D5-F400DB918E6E}" type="pres">
      <dgm:prSet presAssocID="{195DC033-92D9-4DF1-AAF7-214ADE09D072}" presName="textBox3a" presStyleLbl="revTx" presStyleIdx="0" presStyleCnt="3" custScaleX="265762" custScaleY="157455" custLinFactNeighborX="-13542" custLinFactNeighborY="-13434">
        <dgm:presLayoutVars>
          <dgm:bulletEnabled val="1"/>
        </dgm:presLayoutVars>
      </dgm:prSet>
      <dgm:spPr/>
    </dgm:pt>
    <dgm:pt modelId="{8B11BFC5-B4EA-4757-A81F-0DA084A276EF}" type="pres">
      <dgm:prSet presAssocID="{2BDE28DC-8BBF-45E2-B460-F949B5AC65BD}" presName="bullet3b" presStyleLbl="node1" presStyleIdx="1" presStyleCnt="3" custLinFactX="100000" custLinFactNeighborX="122439" custLinFactNeighborY="-90312"/>
      <dgm:spPr>
        <a:solidFill>
          <a:srgbClr val="FFC000"/>
        </a:solidFill>
      </dgm:spPr>
    </dgm:pt>
    <dgm:pt modelId="{777C197A-5C8E-451B-8665-29A08AEE5386}" type="pres">
      <dgm:prSet presAssocID="{2BDE28DC-8BBF-45E2-B460-F949B5AC65BD}" presName="textBox3b" presStyleLbl="revTx" presStyleIdx="1" presStyleCnt="3" custScaleX="236942" custScaleY="95713" custLinFactNeighborX="-57698" custLinFactNeighborY="-72437">
        <dgm:presLayoutVars>
          <dgm:bulletEnabled val="1"/>
        </dgm:presLayoutVars>
      </dgm:prSet>
      <dgm:spPr/>
    </dgm:pt>
    <dgm:pt modelId="{4FF7CA71-2AA8-48EB-B0C1-FB558A8D523F}" type="pres">
      <dgm:prSet presAssocID="{0A847F9B-F01E-47DE-A9BF-212723F44EB3}" presName="bullet3c" presStyleLbl="node1" presStyleIdx="2" presStyleCnt="3" custLinFactX="100796" custLinFactNeighborX="200000" custLinFactNeighborY="-44273"/>
      <dgm:spPr>
        <a:solidFill>
          <a:srgbClr val="00B050"/>
        </a:solidFill>
      </dgm:spPr>
    </dgm:pt>
    <dgm:pt modelId="{A070E254-A79C-4698-AB6C-10831104FF3D}" type="pres">
      <dgm:prSet presAssocID="{0A847F9B-F01E-47DE-A9BF-212723F44EB3}" presName="textBox3c" presStyleLbl="revTx" presStyleIdx="2" presStyleCnt="3" custScaleX="173850" custScaleY="101212" custLinFactNeighborX="26684" custLinFactNeighborY="1319">
        <dgm:presLayoutVars>
          <dgm:bulletEnabled val="1"/>
        </dgm:presLayoutVars>
      </dgm:prSet>
      <dgm:spPr/>
    </dgm:pt>
  </dgm:ptLst>
  <dgm:cxnLst>
    <dgm:cxn modelId="{D86F5709-84F8-4BAF-B428-23FCA25331C4}" type="presOf" srcId="{195DC033-92D9-4DF1-AAF7-214ADE09D072}" destId="{D16750F7-6135-4AF1-97D5-F400DB918E6E}" srcOrd="0" destOrd="0" presId="urn:microsoft.com/office/officeart/2005/8/layout/arrow2"/>
    <dgm:cxn modelId="{A40D200A-1E59-420B-BE7F-A9A77D6EE013}" srcId="{501C8EC8-C84A-4CE5-99B3-E06CF2F3D66F}" destId="{0A847F9B-F01E-47DE-A9BF-212723F44EB3}" srcOrd="2" destOrd="0" parTransId="{3D643E0D-6947-4B8B-99CC-58FE2185425C}" sibTransId="{3301D1DC-ACC4-4A3F-874E-BD5E5B078B22}"/>
    <dgm:cxn modelId="{72773F4A-8132-4016-94D6-BAE2CE551DA6}" type="presOf" srcId="{0A847F9B-F01E-47DE-A9BF-212723F44EB3}" destId="{A070E254-A79C-4698-AB6C-10831104FF3D}" srcOrd="0" destOrd="0" presId="urn:microsoft.com/office/officeart/2005/8/layout/arrow2"/>
    <dgm:cxn modelId="{1FCF286C-10C5-4E77-997F-77DAD91E28D8}" srcId="{501C8EC8-C84A-4CE5-99B3-E06CF2F3D66F}" destId="{2BDE28DC-8BBF-45E2-B460-F949B5AC65BD}" srcOrd="1" destOrd="0" parTransId="{1B79D603-0485-4575-B860-713443EE230A}" sibTransId="{F842682F-0A62-47AC-87D9-AF15678B2534}"/>
    <dgm:cxn modelId="{AC3A6571-A6BE-4306-BE2F-CB73C80F12EB}" type="presOf" srcId="{2BDE28DC-8BBF-45E2-B460-F949B5AC65BD}" destId="{777C197A-5C8E-451B-8665-29A08AEE5386}" srcOrd="0" destOrd="0" presId="urn:microsoft.com/office/officeart/2005/8/layout/arrow2"/>
    <dgm:cxn modelId="{ACA07FAA-1E3F-40B4-A3EF-F40A5FFBC933}" type="presOf" srcId="{501C8EC8-C84A-4CE5-99B3-E06CF2F3D66F}" destId="{0DBC2804-4047-4A20-97B5-2E3B18AE519A}" srcOrd="0" destOrd="0" presId="urn:microsoft.com/office/officeart/2005/8/layout/arrow2"/>
    <dgm:cxn modelId="{E4C4EBDB-80C9-4FA7-ACE4-5F37EC336FF5}" srcId="{501C8EC8-C84A-4CE5-99B3-E06CF2F3D66F}" destId="{195DC033-92D9-4DF1-AAF7-214ADE09D072}" srcOrd="0" destOrd="0" parTransId="{8C148783-DE7C-400F-8476-0F2660D40A13}" sibTransId="{1B9AF2E0-CD55-4C22-A9BC-3C3C933E2F4D}"/>
    <dgm:cxn modelId="{F018CDDD-D145-4009-83DE-41FBE5216234}" type="presParOf" srcId="{0DBC2804-4047-4A20-97B5-2E3B18AE519A}" destId="{E4095DAD-1483-4DB6-8039-E3D2E66E6DCE}" srcOrd="0" destOrd="0" presId="urn:microsoft.com/office/officeart/2005/8/layout/arrow2"/>
    <dgm:cxn modelId="{6A794147-9DD5-4A32-9FCF-33067E66F957}" type="presParOf" srcId="{0DBC2804-4047-4A20-97B5-2E3B18AE519A}" destId="{39B35212-E00E-4EBC-8854-9B466738C55E}" srcOrd="1" destOrd="0" presId="urn:microsoft.com/office/officeart/2005/8/layout/arrow2"/>
    <dgm:cxn modelId="{B09D06E4-B6B8-430C-80A9-970864A0ADF1}" type="presParOf" srcId="{39B35212-E00E-4EBC-8854-9B466738C55E}" destId="{FC076B54-E4FF-4A59-A98E-BF7A3C24966D}" srcOrd="0" destOrd="0" presId="urn:microsoft.com/office/officeart/2005/8/layout/arrow2"/>
    <dgm:cxn modelId="{81EB4025-537C-4F8A-A127-85A6363CC475}" type="presParOf" srcId="{39B35212-E00E-4EBC-8854-9B466738C55E}" destId="{D16750F7-6135-4AF1-97D5-F400DB918E6E}" srcOrd="1" destOrd="0" presId="urn:microsoft.com/office/officeart/2005/8/layout/arrow2"/>
    <dgm:cxn modelId="{4125E021-B271-4AA8-9967-EF1E56C7FF0D}" type="presParOf" srcId="{39B35212-E00E-4EBC-8854-9B466738C55E}" destId="{8B11BFC5-B4EA-4757-A81F-0DA084A276EF}" srcOrd="2" destOrd="0" presId="urn:microsoft.com/office/officeart/2005/8/layout/arrow2"/>
    <dgm:cxn modelId="{1A02E024-6601-4946-B529-AA261B6D561F}" type="presParOf" srcId="{39B35212-E00E-4EBC-8854-9B466738C55E}" destId="{777C197A-5C8E-451B-8665-29A08AEE5386}" srcOrd="3" destOrd="0" presId="urn:microsoft.com/office/officeart/2005/8/layout/arrow2"/>
    <dgm:cxn modelId="{3E6DBAE9-EAEC-421D-8954-E8B83A99634E}" type="presParOf" srcId="{39B35212-E00E-4EBC-8854-9B466738C55E}" destId="{4FF7CA71-2AA8-48EB-B0C1-FB558A8D523F}" srcOrd="4" destOrd="0" presId="urn:microsoft.com/office/officeart/2005/8/layout/arrow2"/>
    <dgm:cxn modelId="{E23C6782-2864-43C9-97DE-C10D179429C7}" type="presParOf" srcId="{39B35212-E00E-4EBC-8854-9B466738C55E}" destId="{A070E254-A79C-4698-AB6C-10831104FF3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95DAD-1483-4DB6-8039-E3D2E66E6DCE}">
      <dsp:nvSpPr>
        <dsp:cNvPr id="0" name=""/>
        <dsp:cNvSpPr/>
      </dsp:nvSpPr>
      <dsp:spPr>
        <a:xfrm>
          <a:off x="-90960" y="-239911"/>
          <a:ext cx="12217050" cy="618467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076B54-E4FF-4A59-A98E-BF7A3C24966D}">
      <dsp:nvSpPr>
        <dsp:cNvPr id="0" name=""/>
        <dsp:cNvSpPr/>
      </dsp:nvSpPr>
      <dsp:spPr>
        <a:xfrm>
          <a:off x="2527122" y="3424700"/>
          <a:ext cx="257282" cy="257282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6750F7-6135-4AF1-97D5-F400DB918E6E}">
      <dsp:nvSpPr>
        <dsp:cNvPr id="0" name=""/>
        <dsp:cNvSpPr/>
      </dsp:nvSpPr>
      <dsp:spPr>
        <a:xfrm>
          <a:off x="232022" y="3386985"/>
          <a:ext cx="6127529" cy="2814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329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b="1" kern="1200" cap="small" baseline="0" dirty="0">
              <a:solidFill>
                <a:srgbClr val="FF0000"/>
              </a:solidFill>
            </a:rPr>
            <a:t>Défiance</a:t>
          </a:r>
          <a:r>
            <a:rPr lang="fr-FR" sz="2100" kern="1200" cap="small" baseline="0" dirty="0">
              <a:solidFill>
                <a:srgbClr val="FF0000"/>
              </a:solidFill>
            </a:rPr>
            <a:t> </a:t>
          </a:r>
          <a:r>
            <a:rPr lang="fr-FR" sz="2100" kern="1200" cap="small" baseline="0" dirty="0"/>
            <a:t>: </a:t>
          </a:r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/>
            <a:t>- exploiter à partir de l’humain </a:t>
          </a:r>
          <a:r>
            <a:rPr lang="fr-FR" sz="1600" kern="1200" dirty="0"/>
            <a:t>(« ce qui ne peut être qu’humain », </a:t>
          </a:r>
          <a:r>
            <a:rPr lang="fr-FR" sz="1600" kern="1200" dirty="0" err="1"/>
            <a:t>Detroz</a:t>
          </a:r>
          <a:r>
            <a:rPr lang="fr-FR" sz="1600" kern="1200" dirty="0"/>
            <a:t>, 2024)</a:t>
          </a:r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fr-FR" sz="800" kern="1200" dirty="0"/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compréhension humaine et intelligence émotionnelle</a:t>
          </a:r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imagination, créativité</a:t>
          </a:r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conscience de soi et d’autrui</a:t>
          </a:r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éthique et moralité</a:t>
          </a:r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fr-FR" sz="800" kern="1200" dirty="0"/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>
              <a:solidFill>
                <a:srgbClr val="FF0000"/>
              </a:solidFill>
              <a:highlight>
                <a:srgbClr val="C0C0C0"/>
              </a:highlight>
            </a:rPr>
            <a:t>RISQUES</a:t>
          </a:r>
          <a:r>
            <a:rPr lang="fr-FR" sz="1600" kern="1200" dirty="0">
              <a:highlight>
                <a:srgbClr val="C0C0C0"/>
              </a:highlight>
            </a:rPr>
            <a:t> : essentialisation des pratiques d’éducation classiques pour résister et contrer une déshumanisation technologique</a:t>
          </a:r>
        </a:p>
      </dsp:txBody>
      <dsp:txXfrm>
        <a:off x="232022" y="3386985"/>
        <a:ext cx="6127529" cy="2814303"/>
      </dsp:txXfrm>
    </dsp:sp>
    <dsp:sp modelId="{8B11BFC5-B4EA-4757-A81F-0DA084A276EF}">
      <dsp:nvSpPr>
        <dsp:cNvPr id="0" name=""/>
        <dsp:cNvSpPr/>
      </dsp:nvSpPr>
      <dsp:spPr>
        <a:xfrm>
          <a:off x="5632099" y="1910903"/>
          <a:ext cx="465087" cy="4650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C197A-5C8E-451B-8665-29A08AEE5386}">
      <dsp:nvSpPr>
        <dsp:cNvPr id="0" name=""/>
        <dsp:cNvSpPr/>
      </dsp:nvSpPr>
      <dsp:spPr>
        <a:xfrm>
          <a:off x="1833703" y="198479"/>
          <a:ext cx="5627167" cy="3220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44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cap="small" baseline="0" dirty="0">
              <a:solidFill>
                <a:srgbClr val="FF9933"/>
              </a:solidFill>
            </a:rPr>
            <a:t>Evitement</a:t>
          </a:r>
          <a:r>
            <a:rPr lang="fr-FR" sz="2000" kern="1200" cap="small" baseline="0" dirty="0">
              <a:solidFill>
                <a:srgbClr val="FF9933"/>
              </a:solidFill>
            </a:rPr>
            <a:t> </a:t>
          </a:r>
          <a:r>
            <a:rPr lang="fr-FR" sz="2000" kern="1200" cap="small" baseline="0" dirty="0"/>
            <a:t>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</a:t>
          </a:r>
          <a:r>
            <a:rPr lang="fr-FR" sz="1600" b="1" kern="1200" dirty="0"/>
            <a:t>espace pédagogique contrôlé </a:t>
          </a:r>
          <a:r>
            <a:rPr lang="fr-FR" sz="1600" kern="1200" dirty="0"/>
            <a:t>(« évaluations les plus importantes pouvant mesurer les connaissances et l’atteinte des connaissances » : Anctil, 2023)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fr-FR" sz="8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sources et citations vérifiées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ressources non-textuelles (image, son, vidéo)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ressources et évènements récents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/>
            <a:t>- décontextualisation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fr-FR" sz="16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>
              <a:solidFill>
                <a:srgbClr val="FF0000"/>
              </a:solidFill>
              <a:highlight>
                <a:srgbClr val="C0C0C0"/>
              </a:highlight>
            </a:rPr>
            <a:t>RISQUES</a:t>
          </a:r>
          <a:r>
            <a:rPr lang="fr-FR" sz="1600" kern="1200" dirty="0">
              <a:highlight>
                <a:srgbClr val="C0C0C0"/>
              </a:highlight>
            </a:rPr>
            <a:t> : contrôle provisoire, acculturation hors contexte scolaire, , acculturation hors contexte scolaire décalage usage personnels et privés vs école (compétences non exploitées-valorisées) </a:t>
          </a:r>
        </a:p>
      </dsp:txBody>
      <dsp:txXfrm>
        <a:off x="1833703" y="198479"/>
        <a:ext cx="5627167" cy="3220226"/>
      </dsp:txXfrm>
    </dsp:sp>
    <dsp:sp modelId="{4FF7CA71-2AA8-48EB-B0C1-FB558A8D523F}">
      <dsp:nvSpPr>
        <dsp:cNvPr id="0" name=""/>
        <dsp:cNvSpPr/>
      </dsp:nvSpPr>
      <dsp:spPr>
        <a:xfrm>
          <a:off x="9263452" y="1023221"/>
          <a:ext cx="643205" cy="643205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70E254-A79C-4698-AB6C-10831104FF3D}">
      <dsp:nvSpPr>
        <dsp:cNvPr id="0" name=""/>
        <dsp:cNvSpPr/>
      </dsp:nvSpPr>
      <dsp:spPr>
        <a:xfrm>
          <a:off x="7407103" y="1660238"/>
          <a:ext cx="4128787" cy="4350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821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cap="small" baseline="0" dirty="0">
              <a:solidFill>
                <a:srgbClr val="00B050"/>
              </a:solidFill>
            </a:rPr>
            <a:t>Intégration</a:t>
          </a:r>
          <a:r>
            <a:rPr lang="fr-FR" sz="1800" kern="1200" cap="small" baseline="0" dirty="0"/>
            <a:t> 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- </a:t>
          </a:r>
          <a:r>
            <a:rPr lang="fr-FR" sz="1600" b="1" kern="1200" dirty="0"/>
            <a:t>former les enseignants  </a:t>
          </a:r>
          <a:r>
            <a:rPr lang="fr-FR" sz="1600" kern="1200" dirty="0"/>
            <a:t>(« explorer les meilleures manières d’intégrer ces outils à l’enseignement, aux pratiques pédagogiques et aux évaluations » : Anctil, 2023)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- pédagogies alternatives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- approche socio-constructiviste (collaboration, coopération, tutorat)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- outils d’IA comme générateur de situations pédagogiques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rgbClr val="FF0000"/>
              </a:solidFill>
              <a:highlight>
                <a:srgbClr val="C0C0C0"/>
              </a:highlight>
            </a:rPr>
            <a:t>RISQUES</a:t>
          </a:r>
          <a:r>
            <a:rPr lang="fr-FR" sz="1600" kern="1200" dirty="0">
              <a:highlight>
                <a:srgbClr val="C0C0C0"/>
              </a:highlight>
            </a:rPr>
            <a:t> : incompatibilité avec types d’évaluation institutionnels, enjeux d’alignement pédagogique, chronophagie, acceptation des pédagogies alternatives, « rapport aux savoirs » des apprenants</a:t>
          </a:r>
          <a:r>
            <a:rPr lang="fr-FR" sz="1600" kern="1200" dirty="0"/>
            <a:t>.</a:t>
          </a:r>
        </a:p>
      </dsp:txBody>
      <dsp:txXfrm>
        <a:off x="7407103" y="1660238"/>
        <a:ext cx="4128787" cy="43504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523CD-1E63-4C61-8DB4-79D69BB42948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D80A9-C149-4768-94D3-3945DAD652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70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D80A9-C149-4768-94D3-3945DAD652E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762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D80A9-C149-4768-94D3-3945DAD652E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5466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1D80A9-C149-4768-94D3-3945DAD652E0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303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B877AE-3C8A-4D75-A36E-D10301D42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8929B1-BF4D-4E8D-8B37-81BB2419E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BF91E8-E358-4533-B78F-AA9E71DB7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3733E0-452B-4CC2-841C-27E1CDCD8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6A80A1-5084-469F-83CA-672B96DB9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4026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653055-59FC-4213-B358-D0A785E3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6FE9C5-6E12-464C-8AA2-CB3DDE26E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C57985-8E93-4E5F-B391-A15BD0AD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2075FC-E517-4064-AED5-EF26D7EB8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BA29FA-B88F-41A3-9DB3-EB167375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161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1B0BC05-C076-47F5-B39F-6823BB3941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493DEA-2814-4479-B6DB-85CA8AE19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490266-F105-44ED-8C0E-B10DD3BF0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0897CD-B947-4346-859C-5D451BB13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8B457E-4AB0-4FD1-9C79-70DF76BEF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46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37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4B6A2-C193-4467-8374-7D3847871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3F3010-BBEC-419D-BDD4-6BE9A6C2F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4BC80C-DB1F-4D8B-9DEE-4DA2752D1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9716C9-D30B-40A5-8E02-23F155A59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14C4B8-F614-490D-B4EC-753B5E1D0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69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92AA7-12E2-4FFF-B881-97F53F7F6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A4F6A1-2226-465D-BC41-95327670E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263834-C149-46EE-BF85-486A7493E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763E77-6C83-4FF5-AF2D-6C7F13B5F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60BF50-3505-4793-BA20-A3288BEF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400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2E6842-727A-402B-98A5-2D1AFF3D6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12B84-11EF-4A1A-AF3C-804CBA443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B507647-6DE2-4A09-A24A-3510F85E9B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C209C4-8501-41BF-A63D-FB5281D74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8F2671-3911-4DBA-AC95-8D31A8972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D2B075-A4DF-495C-A96C-46C49A52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596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66C662-A25A-4676-9B5B-180C9064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4BB02E-F7C2-48D9-8C08-ED5D15D3D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CCAA8D4-900D-48E4-9B7B-07DDC4F94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4BA5AD7-5980-499C-A9DC-7D1A62EF8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89B44FE-8358-4A0D-AB78-75307884B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D7B40D8-1D59-4381-98BC-9DC4B8CB1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F8DE2A7-A2D2-4403-9C4A-72675FE54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FD4CE28-A534-4B5B-8A21-197B5B5C7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16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B8D736-3FD7-4549-99BE-3C3D1051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1D3ABE9-4FBA-4DB5-ABE4-EE11C45E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48F4383-397A-43AE-BA9A-70B3AB57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CB9505-DEB2-4E61-A92B-41388711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32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863D27A-F0E3-4899-9E7F-9E6E9E75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F9E0BB-29B8-4C11-98EE-A826A934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3AFA14-FEF0-404A-9917-4A0923FBC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84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9E2D34-D6E2-449E-B27C-B016081FB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9D57B5-68D5-4BD5-9921-2AD4A0CED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2FA0F1-D344-4FCE-B226-017063512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389B41-8711-4BE7-AE44-47D6BAE22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A3BCB3-F4E5-4D06-BA19-D787DC79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6FA0D4-C66E-470A-9C87-C5FB6093D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05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69F7C8-1096-440D-BA12-F093B1042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DA292EA-85FD-4141-B704-EF7F6FF7B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F63126-9A99-4D8F-BF50-6958C96E4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A772DC-C2EB-4C71-AE40-08A939EE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A5C437-E17A-4ECB-AD65-2814C348B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2527FF-54DF-4205-9F09-E8F3D1E2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045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A88E400-D443-41F7-9EC2-CB4E555BF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94DE65-638F-421B-B95B-ED4E688D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1DE78B-DE99-47C1-ABBF-603483182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9DB2C-7ECF-4149-A9B2-FBBF8F75E3D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55CAEF-3219-48D5-A6D7-30F0CFCB5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39EB52-F52A-4E7B-820B-272E1F400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F9884-CD68-4B56-AFC2-BF059FE4C3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232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argaridaromero.blog/2024/04/23/usages-creatifs-de-liappai6/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unesdoc.unesco.org/ark:/48223/pf0000386510_fre?posInSet=3&amp;queryId=528261dd-9b3a-490e-bf01-5b597575518c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sbooks.pub/iapourlesenseignants/" TargetMode="External"/><Relationship Id="rId2" Type="http://schemas.openxmlformats.org/officeDocument/2006/relationships/hyperlink" Target="https://drane.edu.ac-lyon.fr/spip/Evaluer-a-l-ere-de-l-IA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youtube.com/@InriaFlowers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&#8204;hal-05062217&#8204;" TargetMode="External"/><Relationship Id="rId2" Type="http://schemas.openxmlformats.org/officeDocument/2006/relationships/hyperlink" Target="https://hal.science/hal-04114236v1/document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unesdoc.unesco.org/ark:/48223/pf0000386510_fre?posInSet=3&amp;queryId=528261dd-9b3a-490e-bf01-5b597575518c" TargetMode="External"/><Relationship Id="rId4" Type="http://schemas.openxmlformats.org/officeDocument/2006/relationships/hyperlink" Target="https://unesdoc.unesco.org/ark:/48223/pf0000375776_fr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sindustrialis.org/pharmak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fr.wikipedia.org/wiki/Pharmako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spe.univ-lorraine.fr/entendu-episode-54" TargetMode="External"/><Relationship Id="rId2" Type="http://schemas.openxmlformats.org/officeDocument/2006/relationships/hyperlink" Target="https://www.arthurperret.fr/blog/2024-11-15-guide-etudiant-ne-pas-ecrire-avec-chatgpt.html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80ABD3-06F2-47BA-B03A-2532B2928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237" y="4074228"/>
            <a:ext cx="8771467" cy="829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defPPr>
              <a:defRPr lang="en-GB"/>
            </a:defPPr>
            <a:lvl1pPr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1pPr>
            <a:lvl2pPr marL="742950" indent="-28575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2pPr>
            <a:lvl3pPr marL="1143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3pPr>
            <a:lvl4pPr marL="1600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4pPr>
            <a:lvl5pPr marL="20574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9pPr>
          </a:lstStyle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fr-FR" altLang="fr-FR" sz="2400" b="1" dirty="0">
                <a:latin typeface="Calibri" pitchFamily="34" charset="0"/>
              </a:rPr>
              <a:t>Jean-Luc BERGEY (unité de recherche CREM 3476 – équipe PIXEL)</a:t>
            </a: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fr-FR" altLang="fr-FR" sz="2400" b="1" dirty="0">
                <a:latin typeface="Calibri" pitchFamily="34" charset="0"/>
              </a:rPr>
              <a:t>INSPÉ de Lorraine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32F8278-F133-4842-925A-C3C491377A2D}"/>
              </a:ext>
            </a:extLst>
          </p:cNvPr>
          <p:cNvSpPr txBox="1">
            <a:spLocks/>
          </p:cNvSpPr>
          <p:nvPr/>
        </p:nvSpPr>
        <p:spPr>
          <a:xfrm>
            <a:off x="201595" y="1914419"/>
            <a:ext cx="11840031" cy="11210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 Postures pour </a:t>
            </a:r>
            <a:r>
              <a:rPr lang="fr-FR" sz="29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l’évaluation à </a:t>
            </a:r>
            <a:r>
              <a:rPr lang="fr-FR" sz="2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l’ère des IAG : repères et modalités »</a:t>
            </a:r>
            <a:endParaRPr lang="fr-FR" sz="2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5B3AB40-41F7-41AC-BBF4-EE3E384728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976" y="6310757"/>
            <a:ext cx="1386437" cy="487283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19385C17-93D8-4977-80C3-5A30FFE61A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3150794"/>
            <a:ext cx="3452520" cy="61183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0822E42-C0F4-4FA5-ACE0-1032C0C28E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12268" y="3137524"/>
            <a:ext cx="2985247" cy="65381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DB9C34C-2480-4BFF-96D2-D83480140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7000" y="5125042"/>
            <a:ext cx="4410519" cy="1291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defPPr>
              <a:defRPr lang="en-GB"/>
            </a:defPPr>
            <a:lvl1pPr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1pPr>
            <a:lvl2pPr marL="742950" indent="-28575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2pPr>
            <a:lvl3pPr marL="1143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3pPr>
            <a:lvl4pPr marL="1600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4pPr>
            <a:lvl5pPr marL="20574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Lucida Sans Unicode" pitchFamily="34" charset="0"/>
              </a:defRPr>
            </a:lvl9pPr>
          </a:lstStyle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fr-FR" altLang="fr-FR" b="1" dirty="0">
              <a:latin typeface="Calibri" pitchFamily="34" charset="0"/>
            </a:endParaRP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fr-FR" altLang="fr-FR" sz="2000" b="1" dirty="0">
                <a:latin typeface="Calibri" pitchFamily="34" charset="0"/>
              </a:rPr>
              <a:t>GT-NUM IA2GE </a:t>
            </a:r>
            <a:r>
              <a:rPr lang="fr-FR" altLang="fr-FR" sz="2000" dirty="0">
                <a:latin typeface="Calibri" pitchFamily="34" charset="0"/>
              </a:rPr>
              <a:t>(axe « apprentissage »)</a:t>
            </a: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fr-FR" altLang="fr-FR" sz="2000" dirty="0">
                <a:latin typeface="Calibri" pitchFamily="34" charset="0"/>
              </a:rPr>
              <a:t>&amp;</a:t>
            </a:r>
          </a:p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fr-FR" altLang="fr-FR" sz="2000" b="1" dirty="0">
                <a:latin typeface="Calibri" pitchFamily="34" charset="0"/>
              </a:rPr>
              <a:t>Observatoire de l’IA </a:t>
            </a:r>
            <a:r>
              <a:rPr lang="fr-FR" altLang="fr-FR" sz="2000" dirty="0">
                <a:latin typeface="Calibri" pitchFamily="34" charset="0"/>
              </a:rPr>
              <a:t>(Région Grand-Est)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A4CF38D-F9A4-4783-B3AC-6B9AFFE165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377" y="5973836"/>
            <a:ext cx="2229196" cy="88482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FC8833E-D361-4927-9906-D161D1ACDF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5768" y="4903771"/>
            <a:ext cx="1749743" cy="98405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58509854-9F0D-486A-8A70-3F4CE8F338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390" y="4878007"/>
            <a:ext cx="1827755" cy="1187656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8FD5DF56-7475-4867-859E-7C92F871238F}"/>
              </a:ext>
            </a:extLst>
          </p:cNvPr>
          <p:cNvSpPr txBox="1"/>
          <p:nvPr/>
        </p:nvSpPr>
        <p:spPr>
          <a:xfrm>
            <a:off x="5237562" y="1384884"/>
            <a:ext cx="3195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latin typeface="+mn-lt"/>
              </a:rPr>
              <a:t>Vendredi </a:t>
            </a:r>
            <a:r>
              <a:rPr lang="fr-FR" sz="2400" b="1" dirty="0"/>
              <a:t>27 mars </a:t>
            </a:r>
            <a:r>
              <a:rPr lang="fr-FR" sz="2400" b="1" dirty="0">
                <a:latin typeface="+mn-lt"/>
              </a:rPr>
              <a:t>2026</a:t>
            </a:r>
            <a:endParaRPr lang="fr-FR" sz="2400" b="1" dirty="0"/>
          </a:p>
        </p:txBody>
      </p:sp>
      <p:pic>
        <p:nvPicPr>
          <p:cNvPr id="5" name="Image 4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6731D17B-9D06-2191-6853-3E1E9563D9C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26" y="97716"/>
            <a:ext cx="2506021" cy="1095042"/>
          </a:xfrm>
          <a:prstGeom prst="rect">
            <a:avLst/>
          </a:prstGeom>
        </p:spPr>
      </p:pic>
      <p:pic>
        <p:nvPicPr>
          <p:cNvPr id="16" name="Image 15" descr="Une image contenant Police, logo, texte, Graphique&#10;&#10;Le contenu généré par l’IA peut être incorrect.">
            <a:extLst>
              <a:ext uri="{FF2B5EF4-FFF2-40B4-BE49-F238E27FC236}">
                <a16:creationId xmlns:a16="http://schemas.microsoft.com/office/drawing/2014/main" id="{EF63306F-2CA9-C255-AD53-3D9942B9B64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301" y="1462591"/>
            <a:ext cx="1231182" cy="311431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5BFC26C4-01A3-D121-BCAC-BA392C3B2FF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50" y="205089"/>
            <a:ext cx="8169144" cy="88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1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1BB2CD-CF34-47A8-956E-5243F000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937" y="81763"/>
            <a:ext cx="11668126" cy="647847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Requestionner nos conceptions de ce qui serait « à évaluer » 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E81079-B42E-4A4F-9699-52493665E1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" y="791957"/>
            <a:ext cx="11608638" cy="598428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fr-FR" sz="3100" dirty="0"/>
              <a:t>Intégration de l’IAG dans les processus éducatifs =&gt; </a:t>
            </a:r>
            <a:r>
              <a:rPr lang="fr-FR" sz="3100" u="sng" dirty="0"/>
              <a:t>refonte de nos modèles</a:t>
            </a:r>
            <a:r>
              <a:rPr lang="fr-FR" sz="3100" dirty="0"/>
              <a:t> d’évaluation. </a:t>
            </a:r>
          </a:p>
          <a:p>
            <a:pPr algn="just">
              <a:lnSpc>
                <a:spcPct val="120000"/>
              </a:lnSpc>
            </a:pPr>
            <a:r>
              <a:rPr lang="fr-FR" sz="3100" dirty="0"/>
              <a:t>Adaptation des pratiques évaluatives </a:t>
            </a:r>
            <a:r>
              <a:rPr lang="fr-FR" sz="3100" u="sng" dirty="0"/>
              <a:t>pour qu'elles reflètent non seulement la production finale</a:t>
            </a:r>
            <a:r>
              <a:rPr lang="fr-FR" sz="3100" dirty="0"/>
              <a:t>, mais aussi (</a:t>
            </a:r>
            <a:r>
              <a:rPr lang="fr-FR" sz="3100" b="1" dirty="0"/>
              <a:t>surtout</a:t>
            </a:r>
            <a:r>
              <a:rPr lang="fr-FR" sz="3100" dirty="0"/>
              <a:t>) </a:t>
            </a:r>
            <a:r>
              <a:rPr lang="fr-FR" sz="3100" u="sng" dirty="0"/>
              <a:t>les processus d'apprentissage, de raisonnement (voire de créativité) des apprenants </a:t>
            </a:r>
            <a:r>
              <a:rPr lang="fr-FR" sz="3100" dirty="0"/>
              <a:t>? </a:t>
            </a:r>
          </a:p>
          <a:p>
            <a:pPr algn="just">
              <a:lnSpc>
                <a:spcPct val="120000"/>
              </a:lnSpc>
            </a:pPr>
            <a:r>
              <a:rPr lang="fr-FR" sz="3100" dirty="0"/>
              <a:t>Modification d’un rapport au savoir ? De la </a:t>
            </a:r>
            <a:r>
              <a:rPr lang="fr-FR" sz="3100" u="sng" dirty="0"/>
              <a:t>perception qu’ont les élèves de l’évaluation</a:t>
            </a:r>
            <a:r>
              <a:rPr lang="fr-FR" sz="3100" dirty="0"/>
              <a:t> ? Rapport au savoir et ce qui le génère... </a:t>
            </a:r>
          </a:p>
          <a:p>
            <a:pPr marL="0" indent="0" algn="just">
              <a:buNone/>
            </a:pPr>
            <a:endParaRPr lang="fr-FR" sz="1000" dirty="0"/>
          </a:p>
          <a:p>
            <a:pPr marL="0" indent="0" algn="ctr">
              <a:buNone/>
            </a:pPr>
            <a:r>
              <a:rPr lang="fr-FR" sz="3300" b="1" u="sng" dirty="0">
                <a:cs typeface="Arial" panose="020B0604020202020204" pitchFamily="34" charset="0"/>
              </a:rPr>
              <a:t>Tropismes en opposition </a:t>
            </a:r>
            <a:r>
              <a:rPr lang="fr-FR" sz="3300" b="1" dirty="0">
                <a:cs typeface="Arial" panose="020B0604020202020204" pitchFamily="34" charset="0"/>
              </a:rPr>
              <a:t>: </a:t>
            </a:r>
          </a:p>
          <a:p>
            <a:pPr marL="0" indent="0" algn="ctr">
              <a:buNone/>
            </a:pPr>
            <a:endParaRPr lang="fr-FR" sz="1200" b="1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b="1" dirty="0">
                <a:cs typeface="Arial" panose="020B0604020202020204" pitchFamily="34" charset="0"/>
              </a:rPr>
              <a:t>Tropisme « </a:t>
            </a:r>
            <a:r>
              <a:rPr lang="fr-FR" b="1" dirty="0" err="1">
                <a:cs typeface="Arial" panose="020B0604020202020204" pitchFamily="34" charset="0"/>
              </a:rPr>
              <a:t>résultatif</a:t>
            </a:r>
            <a:r>
              <a:rPr lang="fr-FR" b="1" dirty="0">
                <a:cs typeface="Arial" panose="020B0604020202020204" pitchFamily="34" charset="0"/>
              </a:rPr>
              <a:t> » </a:t>
            </a:r>
            <a:r>
              <a:rPr lang="fr-FR" dirty="0"/>
              <a:t>= certain, fini, organisé, stable, satisfaisant.</a:t>
            </a:r>
          </a:p>
          <a:p>
            <a:pPr marL="0" indent="0" algn="ctr">
              <a:buNone/>
            </a:pPr>
            <a:endParaRPr lang="fr-FR" sz="1100" dirty="0"/>
          </a:p>
          <a:p>
            <a:pPr marL="0" indent="0" algn="ctr">
              <a:lnSpc>
                <a:spcPct val="120000"/>
              </a:lnSpc>
              <a:spcAft>
                <a:spcPts val="600"/>
              </a:spcAft>
              <a:buNone/>
            </a:pPr>
            <a:r>
              <a:rPr lang="fr-FR" dirty="0"/>
              <a:t>(</a:t>
            </a:r>
            <a:r>
              <a:rPr lang="fr-FR" b="1" dirty="0">
                <a:highlight>
                  <a:srgbClr val="C0C0C0"/>
                </a:highlight>
              </a:rPr>
              <a:t>Hédonisme </a:t>
            </a:r>
            <a:r>
              <a:rPr lang="fr-FR" dirty="0">
                <a:highlight>
                  <a:srgbClr val="C0C0C0"/>
                </a:highlight>
              </a:rPr>
              <a:t>de performance</a:t>
            </a:r>
            <a:r>
              <a:rPr lang="fr-FR" dirty="0"/>
              <a:t>) =&gt; suppression de la « souffrance », régulation limitée, atténuation de l’effort cognitif. </a:t>
            </a:r>
          </a:p>
          <a:p>
            <a:pPr marL="0" indent="0" algn="ctr">
              <a:buNone/>
            </a:pPr>
            <a:endParaRPr lang="fr-FR" sz="1100" dirty="0"/>
          </a:p>
          <a:p>
            <a:pPr marL="0" indent="0" algn="ctr">
              <a:buNone/>
            </a:pPr>
            <a:r>
              <a:rPr lang="fr-FR" b="1" dirty="0"/>
              <a:t>Tropisme « processuel » </a:t>
            </a:r>
            <a:r>
              <a:rPr lang="fr-FR" dirty="0"/>
              <a:t>= incertain, non fini, désorganisé, instable, frustrant.</a:t>
            </a:r>
          </a:p>
          <a:p>
            <a:pPr marL="0" indent="0" algn="ctr">
              <a:buNone/>
            </a:pPr>
            <a:endParaRPr lang="fr-FR" sz="1200" dirty="0"/>
          </a:p>
          <a:p>
            <a:pPr marL="0" indent="0" algn="ctr">
              <a:lnSpc>
                <a:spcPct val="120000"/>
              </a:lnSpc>
              <a:spcAft>
                <a:spcPts val="600"/>
              </a:spcAft>
              <a:buNone/>
            </a:pPr>
            <a:r>
              <a:rPr lang="fr-FR" dirty="0"/>
              <a:t> (</a:t>
            </a:r>
            <a:r>
              <a:rPr lang="fr-FR" b="1" dirty="0">
                <a:highlight>
                  <a:srgbClr val="C0C0C0"/>
                </a:highlight>
              </a:rPr>
              <a:t>Ascétisme</a:t>
            </a:r>
            <a:r>
              <a:rPr lang="fr-FR" dirty="0">
                <a:highlight>
                  <a:srgbClr val="C0C0C0"/>
                </a:highlight>
              </a:rPr>
              <a:t> de compétence</a:t>
            </a:r>
            <a:r>
              <a:rPr lang="fr-FR" dirty="0"/>
              <a:t>) =&gt; contrôle requis, régulation nécessaire de la « souffrance », de l’effort cognitif</a:t>
            </a:r>
          </a:p>
        </p:txBody>
      </p:sp>
      <p:pic>
        <p:nvPicPr>
          <p:cNvPr id="7" name="Graphique 6" descr="Contour de visage triste avec un remplissage uni">
            <a:extLst>
              <a:ext uri="{FF2B5EF4-FFF2-40B4-BE49-F238E27FC236}">
                <a16:creationId xmlns:a16="http://schemas.microsoft.com/office/drawing/2014/main" id="{A6DB668A-D9E2-4303-BE7A-C0D1295E2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2735" y="5190112"/>
            <a:ext cx="914400" cy="914400"/>
          </a:xfrm>
          <a:prstGeom prst="rect">
            <a:avLst/>
          </a:prstGeom>
        </p:spPr>
      </p:pic>
      <p:pic>
        <p:nvPicPr>
          <p:cNvPr id="9" name="Graphique 8" descr="Clin d’œil contour de visage avec un remplissage uni">
            <a:extLst>
              <a:ext uri="{FF2B5EF4-FFF2-40B4-BE49-F238E27FC236}">
                <a16:creationId xmlns:a16="http://schemas.microsoft.com/office/drawing/2014/main" id="{BEA56F0F-E70C-46E6-B5C4-C5818B7842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04400" y="36039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4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C1DB22-64C8-4B31-B0C4-C8CAA8D01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83" y="118110"/>
            <a:ext cx="11656434" cy="82627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Construire-favoriser-valoriser les processus d’apprentissage ? 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F5A69F-30CF-4612-A54B-D68A10CAA2F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0668" y="944383"/>
            <a:ext cx="11430664" cy="57955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dirty="0"/>
              <a:t>Concevoir des évaluations qui mettent l'accent sur les </a:t>
            </a:r>
            <a:r>
              <a:rPr lang="fr-FR" b="1" dirty="0"/>
              <a:t>processus cognitifs et créatifs</a:t>
            </a:r>
            <a:r>
              <a:rPr lang="fr-FR" dirty="0"/>
              <a:t> des élèves, plutôt que sur la performance des productions finales (assistées par l’IAG) ?</a:t>
            </a:r>
          </a:p>
          <a:p>
            <a:endParaRPr lang="fr-FR" sz="1000" dirty="0"/>
          </a:p>
          <a:p>
            <a:pPr algn="just"/>
            <a:r>
              <a:rPr lang="fr-FR" dirty="0"/>
              <a:t>Approches qui favorisent-valorisent les </a:t>
            </a:r>
            <a:r>
              <a:rPr lang="fr-FR" b="1" dirty="0"/>
              <a:t>compétences transversales</a:t>
            </a:r>
            <a:r>
              <a:rPr lang="fr-FR" dirty="0"/>
              <a:t> nécessaires à la résolution de problèmes, l’innovation et la pensée critique.</a:t>
            </a:r>
          </a:p>
          <a:p>
            <a:endParaRPr lang="fr-FR" sz="1000" dirty="0"/>
          </a:p>
          <a:p>
            <a:pPr algn="just"/>
            <a:r>
              <a:rPr lang="fr-FR" dirty="0"/>
              <a:t>Réinvestissement de l’</a:t>
            </a:r>
            <a:r>
              <a:rPr lang="fr-FR" b="1" dirty="0"/>
              <a:t>effort</a:t>
            </a:r>
            <a:r>
              <a:rPr lang="fr-FR" dirty="0"/>
              <a:t> </a:t>
            </a:r>
            <a:r>
              <a:rPr lang="fr-FR" b="1" dirty="0"/>
              <a:t>cognitif</a:t>
            </a:r>
            <a:r>
              <a:rPr lang="fr-FR" dirty="0"/>
              <a:t> (« contraintes-souffrance ») dans </a:t>
            </a:r>
            <a:r>
              <a:rPr lang="fr-FR" b="1" dirty="0"/>
              <a:t>l’art de questionner</a:t>
            </a:r>
            <a:r>
              <a:rPr lang="fr-FR" dirty="0"/>
              <a:t> l’IAG, comme assistant ? </a:t>
            </a:r>
          </a:p>
          <a:p>
            <a:endParaRPr lang="fr-FR" sz="1000" dirty="0"/>
          </a:p>
          <a:p>
            <a:pPr algn="just"/>
            <a:r>
              <a:rPr lang="fr-FR" dirty="0"/>
              <a:t>Interagir efficacement avec les IAG pourrait devenir, avec </a:t>
            </a:r>
            <a:r>
              <a:rPr lang="fr-FR" b="1" dirty="0"/>
              <a:t>l’élaboration de « </a:t>
            </a:r>
            <a:r>
              <a:rPr lang="fr-FR" b="1" i="1" dirty="0"/>
              <a:t>prompts</a:t>
            </a:r>
            <a:r>
              <a:rPr lang="fr-FR" b="1" dirty="0"/>
              <a:t> »</a:t>
            </a:r>
            <a:r>
              <a:rPr lang="fr-FR" dirty="0"/>
              <a:t>,</a:t>
            </a:r>
            <a:r>
              <a:rPr lang="fr-FR" b="1" dirty="0"/>
              <a:t> </a:t>
            </a:r>
            <a:r>
              <a:rPr lang="fr-FR" dirty="0"/>
              <a:t>une compétence-clé !</a:t>
            </a:r>
          </a:p>
          <a:p>
            <a:pPr algn="just"/>
            <a:endParaRPr lang="fr-FR" sz="1000" dirty="0"/>
          </a:p>
          <a:p>
            <a:pPr algn="ctr">
              <a:buFont typeface="Symbol" panose="05050102010706020507" pitchFamily="18" charset="2"/>
              <a:buChar char="Þ"/>
            </a:pPr>
            <a:r>
              <a:rPr lang="fr-FR" dirty="0"/>
              <a:t> Techniques de « </a:t>
            </a:r>
            <a:r>
              <a:rPr lang="fr-FR" b="1" dirty="0" err="1"/>
              <a:t>promptologie</a:t>
            </a:r>
            <a:r>
              <a:rPr lang="fr-FR" dirty="0"/>
              <a:t> » (artisanat du </a:t>
            </a:r>
            <a:r>
              <a:rPr lang="fr-FR" i="1" dirty="0"/>
              <a:t>prompt</a:t>
            </a:r>
            <a:r>
              <a:rPr lang="fr-FR" dirty="0"/>
              <a:t>) comme discipline transversale ?</a:t>
            </a:r>
          </a:p>
          <a:p>
            <a:pPr algn="ctr">
              <a:buFont typeface="Symbol" panose="05050102010706020507" pitchFamily="18" charset="2"/>
              <a:buChar char="Þ"/>
            </a:pPr>
            <a:r>
              <a:rPr lang="fr-FR" dirty="0"/>
              <a:t> mais depuis 2025, appréhension du « </a:t>
            </a:r>
            <a:r>
              <a:rPr lang="fr-FR" b="1" dirty="0"/>
              <a:t>méta-prompt</a:t>
            </a:r>
            <a:r>
              <a:rPr lang="fr-FR" dirty="0"/>
              <a:t> » (IAG indiquant comment « </a:t>
            </a:r>
            <a:r>
              <a:rPr lang="fr-FR" dirty="0" err="1"/>
              <a:t>prompter</a:t>
            </a:r>
            <a:r>
              <a:rPr lang="fr-FR" dirty="0"/>
              <a:t> » dans l’interaction homme-machine…)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035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341" y="64279"/>
            <a:ext cx="9421113" cy="604004"/>
          </a:xfrm>
        </p:spPr>
        <p:txBody>
          <a:bodyPr>
            <a:normAutofit/>
          </a:bodyPr>
          <a:lstStyle/>
          <a:p>
            <a:pPr algn="ctr"/>
            <a:r>
              <a:rPr lang="fr-FR" sz="3200" cap="none" dirty="0">
                <a:latin typeface="Arial" panose="020B0604020202020204" pitchFamily="34" charset="0"/>
                <a:cs typeface="Arial" panose="020B0604020202020204" pitchFamily="34" charset="0"/>
              </a:rPr>
              <a:t>IAG - modalités potentielles d’évaluations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51CD2062-BF83-4263-8092-44BE3489F59F}"/>
              </a:ext>
            </a:extLst>
          </p:cNvPr>
          <p:cNvSpPr txBox="1">
            <a:spLocks/>
          </p:cNvSpPr>
          <p:nvPr/>
        </p:nvSpPr>
        <p:spPr>
          <a:xfrm>
            <a:off x="169098" y="4546222"/>
            <a:ext cx="1914502" cy="9081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dirty="0"/>
              <a:t>IA – </a:t>
            </a:r>
            <a:r>
              <a:rPr lang="fr-FR" sz="1600" b="1" dirty="0" err="1"/>
              <a:t>ASsISTANT</a:t>
            </a:r>
            <a:endParaRPr lang="fr-FR" sz="16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dirty="0"/>
              <a:t>Partenariat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cap="none" dirty="0">
                <a:highlight>
                  <a:srgbClr val="FF9933"/>
                </a:highlight>
              </a:rPr>
              <a:t>« Art du prompt »</a:t>
            </a:r>
            <a:r>
              <a:rPr lang="fr-FR" sz="1600" cap="none" dirty="0"/>
              <a:t> </a:t>
            </a:r>
            <a:r>
              <a:rPr lang="fr-FR" sz="1600" cap="none" dirty="0">
                <a:highlight>
                  <a:srgbClr val="FFFF99"/>
                </a:highlight>
              </a:rPr>
              <a:t> </a:t>
            </a: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2A50C399-7F9E-4C72-8A9E-2C0FDF306DA3}"/>
              </a:ext>
            </a:extLst>
          </p:cNvPr>
          <p:cNvSpPr txBox="1">
            <a:spLocks/>
          </p:cNvSpPr>
          <p:nvPr/>
        </p:nvSpPr>
        <p:spPr>
          <a:xfrm>
            <a:off x="2269261" y="4482454"/>
            <a:ext cx="2691115" cy="10142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>
                <a:solidFill>
                  <a:schemeClr val="bg1">
                    <a:lumMod val="50000"/>
                  </a:schemeClr>
                </a:solidFill>
              </a:rPr>
              <a:t>Savoir(s) mobilisés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>
                <a:solidFill>
                  <a:schemeClr val="bg1">
                    <a:lumMod val="50000"/>
                  </a:schemeClr>
                </a:solidFill>
              </a:rPr>
              <a:t> réflexivité – autorégulation métacognition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>
                <a:solidFill>
                  <a:schemeClr val="bg1">
                    <a:lumMod val="50000"/>
                  </a:schemeClr>
                </a:solidFill>
              </a:rPr>
              <a:t>Tâches complexes </a:t>
            </a:r>
            <a:r>
              <a:rPr lang="fr-FR" sz="1600" cap="none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600" cap="none" dirty="0">
                <a:solidFill>
                  <a:schemeClr val="bg1">
                    <a:lumMod val="50000"/>
                  </a:schemeClr>
                </a:solidFill>
                <a:highlight>
                  <a:srgbClr val="FFFF99"/>
                </a:highlight>
              </a:rPr>
              <a:t> </a:t>
            </a: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333196BA-A910-4EB2-A20D-664FCD6D2EFA}"/>
              </a:ext>
            </a:extLst>
          </p:cNvPr>
          <p:cNvSpPr txBox="1">
            <a:spLocks/>
          </p:cNvSpPr>
          <p:nvPr/>
        </p:nvSpPr>
        <p:spPr>
          <a:xfrm>
            <a:off x="9180748" y="4527256"/>
            <a:ext cx="2691115" cy="1073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/>
              <a:t>Appréhension biais &amp; limites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/>
              <a:t>Amélioration résultats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/>
              <a:t>Agentivité forte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/>
              <a:t>Exploitation des sources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endParaRPr lang="fr-FR" sz="1600" cap="none" dirty="0">
              <a:highlight>
                <a:srgbClr val="FFFF99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7A5CEE-5D32-4F09-9CF9-FCAE9B809998}"/>
              </a:ext>
            </a:extLst>
          </p:cNvPr>
          <p:cNvSpPr/>
          <p:nvPr/>
        </p:nvSpPr>
        <p:spPr>
          <a:xfrm>
            <a:off x="0" y="6266450"/>
            <a:ext cx="120951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b="1" dirty="0">
                <a:highlight>
                  <a:srgbClr val="FFFF99"/>
                </a:highlight>
              </a:rPr>
              <a:t>D’après « </a:t>
            </a:r>
            <a:r>
              <a:rPr lang="fr-FR" sz="1600" b="1" dirty="0">
                <a:highlight>
                  <a:srgbClr val="FFFF99"/>
                </a:highlight>
                <a:hlinkClick r:id="rId2"/>
              </a:rPr>
              <a:t>Les pistes des réflexions des usages créatifs de l’IA (#pp ai6) de consommateurs à </a:t>
            </a:r>
            <a:r>
              <a:rPr lang="fr-FR" sz="1600" b="1" dirty="0" err="1">
                <a:highlight>
                  <a:srgbClr val="FFFF99"/>
                </a:highlight>
                <a:hlinkClick r:id="rId2"/>
              </a:rPr>
              <a:t>co</a:t>
            </a:r>
            <a:r>
              <a:rPr lang="fr-FR" sz="1600" b="1" dirty="0">
                <a:highlight>
                  <a:srgbClr val="FFFF99"/>
                </a:highlight>
                <a:hlinkClick r:id="rId2"/>
              </a:rPr>
              <a:t>-créateurs</a:t>
            </a:r>
            <a:r>
              <a:rPr lang="fr-FR" sz="1600" b="1" dirty="0">
                <a:highlight>
                  <a:srgbClr val="FFFF99"/>
                </a:highlight>
              </a:rPr>
              <a:t> » M. Romero, S. </a:t>
            </a:r>
            <a:r>
              <a:rPr lang="fr-FR" sz="1600" b="1" dirty="0" err="1">
                <a:highlight>
                  <a:srgbClr val="FFFF99"/>
                </a:highlight>
              </a:rPr>
              <a:t>Dugay</a:t>
            </a:r>
            <a:r>
              <a:rPr lang="fr-FR" sz="1600" b="1" dirty="0">
                <a:highlight>
                  <a:srgbClr val="FFFF99"/>
                </a:highlight>
              </a:rPr>
              <a:t>, L. </a:t>
            </a:r>
            <a:r>
              <a:rPr lang="fr-FR" sz="1600" b="1" dirty="0" err="1">
                <a:highlight>
                  <a:srgbClr val="FFFF99"/>
                </a:highlight>
              </a:rPr>
              <a:t>Heiser</a:t>
            </a:r>
            <a:r>
              <a:rPr lang="fr-FR" sz="1600" b="1" dirty="0">
                <a:highlight>
                  <a:srgbClr val="FFFF99"/>
                </a:highlight>
              </a:rPr>
              <a:t>, S. Barma, C. Duret et F. Vaillant, P. </a:t>
            </a:r>
            <a:r>
              <a:rPr lang="fr-FR" sz="1600" b="1" dirty="0" err="1">
                <a:highlight>
                  <a:srgbClr val="FFFF99"/>
                </a:highlight>
              </a:rPr>
              <a:t>Mériaux</a:t>
            </a:r>
            <a:r>
              <a:rPr lang="fr-FR" sz="1600" b="1" dirty="0">
                <a:highlight>
                  <a:srgbClr val="FFFF99"/>
                </a:highlight>
              </a:rPr>
              <a:t>, site de la DRANE de Lyon.    </a:t>
            </a:r>
          </a:p>
        </p:txBody>
      </p:sp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F9C5BC50-1EF8-48F8-9672-CC7AFC00A441}"/>
              </a:ext>
            </a:extLst>
          </p:cNvPr>
          <p:cNvSpPr txBox="1">
            <a:spLocks/>
          </p:cNvSpPr>
          <p:nvPr/>
        </p:nvSpPr>
        <p:spPr>
          <a:xfrm>
            <a:off x="5843354" y="4574173"/>
            <a:ext cx="2691115" cy="1122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>
                <a:solidFill>
                  <a:schemeClr val="bg2">
                    <a:lumMod val="50000"/>
                  </a:schemeClr>
                </a:solidFill>
              </a:rPr>
              <a:t>Interaction humain-machine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>
                <a:solidFill>
                  <a:schemeClr val="bg2">
                    <a:lumMod val="50000"/>
                  </a:schemeClr>
                </a:solidFill>
              </a:rPr>
              <a:t>Traces de compréhension vérification des réponses gestion des sources</a:t>
            </a: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id="{C78EAC42-7D89-44A1-9D52-D994C0F5989C}"/>
              </a:ext>
            </a:extLst>
          </p:cNvPr>
          <p:cNvSpPr txBox="1">
            <a:spLocks/>
          </p:cNvSpPr>
          <p:nvPr/>
        </p:nvSpPr>
        <p:spPr>
          <a:xfrm>
            <a:off x="8991987" y="3149481"/>
            <a:ext cx="3075887" cy="1465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2333625" algn="l"/>
                <a:tab pos="5922963" algn="l"/>
              </a:tabLst>
            </a:pPr>
            <a:r>
              <a:rPr lang="fr-FR" sz="1600" b="1" cap="none" dirty="0"/>
              <a:t> 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EA1A86B3-D4C5-4B07-BC78-C193B1B77085}"/>
              </a:ext>
            </a:extLst>
          </p:cNvPr>
          <p:cNvGrpSpPr/>
          <p:nvPr/>
        </p:nvGrpSpPr>
        <p:grpSpPr>
          <a:xfrm>
            <a:off x="124126" y="856847"/>
            <a:ext cx="11970988" cy="5033711"/>
            <a:chOff x="124126" y="852407"/>
            <a:chExt cx="11970988" cy="5033711"/>
          </a:xfrm>
        </p:grpSpPr>
        <p:sp>
          <p:nvSpPr>
            <p:cNvPr id="6" name="Espace réservé du contenu 2">
              <a:extLst>
                <a:ext uri="{FF2B5EF4-FFF2-40B4-BE49-F238E27FC236}">
                  <a16:creationId xmlns:a16="http://schemas.microsoft.com/office/drawing/2014/main" id="{E650AA83-582E-4142-A776-B4E397A456C3}"/>
                </a:ext>
              </a:extLst>
            </p:cNvPr>
            <p:cNvSpPr txBox="1">
              <a:spLocks/>
            </p:cNvSpPr>
            <p:nvPr/>
          </p:nvSpPr>
          <p:spPr>
            <a:xfrm>
              <a:off x="2269261" y="858217"/>
              <a:ext cx="2691115" cy="33855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dirty="0"/>
                <a:t>Questionner - Interroger </a:t>
              </a:r>
              <a:r>
                <a:rPr lang="fr-FR" sz="1600" dirty="0"/>
                <a:t>		</a:t>
              </a:r>
              <a:endParaRPr lang="fr-FR" sz="1600" cap="none" dirty="0">
                <a:highlight>
                  <a:srgbClr val="FFFF99"/>
                </a:highlight>
              </a:endParaRPr>
            </a:p>
          </p:txBody>
        </p:sp>
        <p:sp>
          <p:nvSpPr>
            <p:cNvPr id="7" name="Espace réservé du contenu 2">
              <a:extLst>
                <a:ext uri="{FF2B5EF4-FFF2-40B4-BE49-F238E27FC236}">
                  <a16:creationId xmlns:a16="http://schemas.microsoft.com/office/drawing/2014/main" id="{F3EBC4FF-2775-4B9D-8C07-88BCC6E15946}"/>
                </a:ext>
              </a:extLst>
            </p:cNvPr>
            <p:cNvSpPr txBox="1">
              <a:spLocks/>
            </p:cNvSpPr>
            <p:nvPr/>
          </p:nvSpPr>
          <p:spPr>
            <a:xfrm>
              <a:off x="5954898" y="852407"/>
              <a:ext cx="2361612" cy="33855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defPPr>
                <a:defRPr lang="fr-FR"/>
              </a:defPPr>
              <a:lvl1pPr indent="0" algn="ctr">
                <a:lnSpc>
                  <a:spcPct val="100000"/>
                </a:lnSpc>
                <a:spcBef>
                  <a:spcPts val="0"/>
                </a:spcBef>
                <a:buClr>
                  <a:schemeClr val="tx1"/>
                </a:buClr>
                <a:buFont typeface="Arial" panose="020B0604020202020204" pitchFamily="34" charset="0"/>
                <a:buNone/>
                <a:tabLst>
                  <a:tab pos="2333625" algn="l"/>
                  <a:tab pos="5922963" algn="l"/>
                </a:tabLst>
                <a:defRPr sz="1600" b="1" cap="all" baseline="0">
                  <a:effectLst/>
                </a:defRPr>
              </a:lvl1pPr>
              <a:lvl2pPr marL="6858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cap="all" baseline="0">
                  <a:effectLst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cap="all" baseline="0">
                  <a:effectLst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5pPr>
              <a:lvl6pPr marL="25146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6pPr>
              <a:lvl7pPr marL="29718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7pPr>
              <a:lvl8pPr marL="3429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8pPr>
              <a:lvl9pPr marL="3886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9pPr>
            </a:lstStyle>
            <a:p>
              <a:r>
                <a:rPr lang="fr-FR" dirty="0"/>
                <a:t>Dialoguer – interagir</a:t>
              </a:r>
            </a:p>
          </p:txBody>
        </p:sp>
        <p:sp>
          <p:nvSpPr>
            <p:cNvPr id="9" name="Espace réservé du contenu 2">
              <a:extLst>
                <a:ext uri="{FF2B5EF4-FFF2-40B4-BE49-F238E27FC236}">
                  <a16:creationId xmlns:a16="http://schemas.microsoft.com/office/drawing/2014/main" id="{547F2FC8-6043-44C8-9D7E-F2B2B32733CB}"/>
                </a:ext>
              </a:extLst>
            </p:cNvPr>
            <p:cNvSpPr txBox="1">
              <a:spLocks/>
            </p:cNvSpPr>
            <p:nvPr/>
          </p:nvSpPr>
          <p:spPr>
            <a:xfrm>
              <a:off x="9430677" y="852407"/>
              <a:ext cx="2191259" cy="33855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dirty="0"/>
                <a:t>analyser – critiquer</a:t>
              </a:r>
              <a:endParaRPr lang="fr-FR" sz="1600" b="1" cap="none" dirty="0">
                <a:highlight>
                  <a:srgbClr val="FFFF99"/>
                </a:highlight>
              </a:endParaRPr>
            </a:p>
          </p:txBody>
        </p:sp>
        <p:sp>
          <p:nvSpPr>
            <p:cNvPr id="11" name="Espace réservé du contenu 2">
              <a:extLst>
                <a:ext uri="{FF2B5EF4-FFF2-40B4-BE49-F238E27FC236}">
                  <a16:creationId xmlns:a16="http://schemas.microsoft.com/office/drawing/2014/main" id="{005A7674-37F0-4264-9DA4-2A7860CE1787}"/>
                </a:ext>
              </a:extLst>
            </p:cNvPr>
            <p:cNvSpPr txBox="1">
              <a:spLocks/>
            </p:cNvSpPr>
            <p:nvPr/>
          </p:nvSpPr>
          <p:spPr>
            <a:xfrm>
              <a:off x="169015" y="1873150"/>
              <a:ext cx="1914502" cy="90816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dirty="0"/>
                <a:t>Consommation</a:t>
              </a:r>
              <a:r>
                <a:rPr lang="fr-FR" sz="1600" dirty="0"/>
                <a:t> Attentisme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cap="none" dirty="0">
                  <a:highlight>
                    <a:srgbClr val="FFFF99"/>
                  </a:highlight>
                </a:rPr>
                <a:t>« </a:t>
              </a:r>
              <a:r>
                <a:rPr lang="fr-FR" sz="1600" i="1" cap="none" dirty="0" err="1">
                  <a:highlight>
                    <a:srgbClr val="FFFF99"/>
                  </a:highlight>
                </a:rPr>
                <a:t>Zero</a:t>
              </a:r>
              <a:r>
                <a:rPr lang="fr-FR" sz="1600" i="1" cap="none" dirty="0">
                  <a:highlight>
                    <a:srgbClr val="FFFF99"/>
                  </a:highlight>
                </a:rPr>
                <a:t>-Prompt</a:t>
              </a:r>
              <a:r>
                <a:rPr lang="fr-FR" sz="1600" cap="none" dirty="0">
                  <a:highlight>
                    <a:srgbClr val="FFFF99"/>
                  </a:highlight>
                </a:rPr>
                <a:t> » </a:t>
              </a:r>
            </a:p>
          </p:txBody>
        </p:sp>
        <p:sp>
          <p:nvSpPr>
            <p:cNvPr id="12" name="Espace réservé du contenu 2">
              <a:extLst>
                <a:ext uri="{FF2B5EF4-FFF2-40B4-BE49-F238E27FC236}">
                  <a16:creationId xmlns:a16="http://schemas.microsoft.com/office/drawing/2014/main" id="{93BE4A35-1DCD-4015-85CB-AA55625CF3A1}"/>
                </a:ext>
              </a:extLst>
            </p:cNvPr>
            <p:cNvSpPr txBox="1">
              <a:spLocks/>
            </p:cNvSpPr>
            <p:nvPr/>
          </p:nvSpPr>
          <p:spPr>
            <a:xfrm>
              <a:off x="124126" y="3179617"/>
              <a:ext cx="2117895" cy="90816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dirty="0"/>
                <a:t>Créativité</a:t>
              </a:r>
              <a:r>
                <a:rPr lang="fr-FR" sz="1600" dirty="0"/>
                <a:t> </a:t>
              </a:r>
              <a:r>
                <a:rPr lang="fr-FR" sz="1600" cap="none" dirty="0"/>
                <a:t>ELABORATION </a:t>
              </a:r>
              <a:r>
                <a:rPr lang="fr-FR" sz="1600" cap="none" dirty="0">
                  <a:highlight>
                    <a:srgbClr val="FFCC00"/>
                  </a:highlight>
                </a:rPr>
                <a:t>« Répertoire prompts »</a:t>
              </a:r>
              <a:r>
                <a:rPr lang="fr-FR" sz="1600" cap="none" dirty="0"/>
                <a:t> </a:t>
              </a:r>
              <a:r>
                <a:rPr lang="fr-FR" sz="1600" cap="none" dirty="0">
                  <a:highlight>
                    <a:srgbClr val="FFFF99"/>
                  </a:highlight>
                </a:rPr>
                <a:t> </a:t>
              </a:r>
            </a:p>
          </p:txBody>
        </p:sp>
        <p:sp>
          <p:nvSpPr>
            <p:cNvPr id="17" name="Espace réservé du contenu 2">
              <a:extLst>
                <a:ext uri="{FF2B5EF4-FFF2-40B4-BE49-F238E27FC236}">
                  <a16:creationId xmlns:a16="http://schemas.microsoft.com/office/drawing/2014/main" id="{9C0878F4-BDC5-410D-A9B1-37119279D850}"/>
                </a:ext>
              </a:extLst>
            </p:cNvPr>
            <p:cNvSpPr txBox="1">
              <a:spLocks/>
            </p:cNvSpPr>
            <p:nvPr/>
          </p:nvSpPr>
          <p:spPr>
            <a:xfrm>
              <a:off x="2269261" y="3252221"/>
              <a:ext cx="2691115" cy="90816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1">
                      <a:lumMod val="50000"/>
                    </a:schemeClr>
                  </a:solidFill>
                </a:rPr>
                <a:t>Techniques basiques du </a:t>
              </a:r>
              <a:r>
                <a:rPr lang="fr-FR" sz="1600" b="1" i="1" cap="none" dirty="0">
                  <a:solidFill>
                    <a:schemeClr val="bg1">
                      <a:lumMod val="50000"/>
                    </a:schemeClr>
                  </a:solidFill>
                </a:rPr>
                <a:t>prompt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1">
                      <a:lumMod val="50000"/>
                    </a:schemeClr>
                  </a:solidFill>
                </a:rPr>
                <a:t>Savoir global mobilisé</a:t>
              </a:r>
            </a:p>
          </p:txBody>
        </p:sp>
        <p:sp>
          <p:nvSpPr>
            <p:cNvPr id="18" name="Espace réservé du contenu 2">
              <a:extLst>
                <a:ext uri="{FF2B5EF4-FFF2-40B4-BE49-F238E27FC236}">
                  <a16:creationId xmlns:a16="http://schemas.microsoft.com/office/drawing/2014/main" id="{D4E5CC24-2B32-4AD2-8B87-B404AB5ADE18}"/>
                </a:ext>
              </a:extLst>
            </p:cNvPr>
            <p:cNvSpPr txBox="1">
              <a:spLocks/>
            </p:cNvSpPr>
            <p:nvPr/>
          </p:nvSpPr>
          <p:spPr>
            <a:xfrm>
              <a:off x="2162695" y="1807744"/>
              <a:ext cx="2962416" cy="112241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1">
                      <a:lumMod val="50000"/>
                    </a:schemeClr>
                  </a:solidFill>
                </a:rPr>
                <a:t>Usage naïf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1">
                      <a:lumMod val="50000"/>
                    </a:schemeClr>
                  </a:solidFill>
                </a:rPr>
                <a:t> Requête d’attente de résultat Mobilisation minimale des connaissances </a:t>
              </a:r>
            </a:p>
          </p:txBody>
        </p:sp>
        <p:sp>
          <p:nvSpPr>
            <p:cNvPr id="19" name="Espace réservé du contenu 2">
              <a:extLst>
                <a:ext uri="{FF2B5EF4-FFF2-40B4-BE49-F238E27FC236}">
                  <a16:creationId xmlns:a16="http://schemas.microsoft.com/office/drawing/2014/main" id="{D0E69AA3-E37F-4CDB-8A3E-54851DFD6861}"/>
                </a:ext>
              </a:extLst>
            </p:cNvPr>
            <p:cNvSpPr txBox="1">
              <a:spLocks/>
            </p:cNvSpPr>
            <p:nvPr/>
          </p:nvSpPr>
          <p:spPr>
            <a:xfrm>
              <a:off x="5664451" y="1786321"/>
              <a:ext cx="3048922" cy="134253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2">
                      <a:lumMod val="50000"/>
                    </a:schemeClr>
                  </a:solidFill>
                </a:rPr>
                <a:t>Interaction faible (guidée par l’IA)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2">
                      <a:lumMod val="50000"/>
                    </a:schemeClr>
                  </a:solidFill>
                </a:rPr>
                <a:t>Cohérence – cohésion des requêtes instables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2">
                      <a:lumMod val="50000"/>
                    </a:schemeClr>
                  </a:solidFill>
                </a:rPr>
                <a:t>Chaîne de réponses IA ignorée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endParaRPr lang="fr-FR" sz="1600" b="1" cap="none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0" name="Espace réservé du contenu 2">
              <a:extLst>
                <a:ext uri="{FF2B5EF4-FFF2-40B4-BE49-F238E27FC236}">
                  <a16:creationId xmlns:a16="http://schemas.microsoft.com/office/drawing/2014/main" id="{E97156D4-3814-43EA-909D-FEA7B5978934}"/>
                </a:ext>
              </a:extLst>
            </p:cNvPr>
            <p:cNvSpPr txBox="1">
              <a:spLocks/>
            </p:cNvSpPr>
            <p:nvPr/>
          </p:nvSpPr>
          <p:spPr>
            <a:xfrm>
              <a:off x="5790146" y="3171049"/>
              <a:ext cx="2691115" cy="112241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2">
                      <a:lumMod val="50000"/>
                    </a:schemeClr>
                  </a:solidFill>
                </a:rPr>
                <a:t>Interaction en construction appréhension des réponses reformulation(s)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>
                  <a:solidFill>
                    <a:schemeClr val="bg2">
                      <a:lumMod val="50000"/>
                    </a:schemeClr>
                  </a:solidFill>
                </a:rPr>
                <a:t> - évolution des </a:t>
              </a:r>
              <a:r>
                <a:rPr lang="fr-FR" sz="1600" b="1" i="1" cap="none" dirty="0">
                  <a:solidFill>
                    <a:schemeClr val="bg2">
                      <a:lumMod val="50000"/>
                    </a:schemeClr>
                  </a:solidFill>
                </a:rPr>
                <a:t>prompts</a:t>
              </a:r>
              <a:r>
                <a:rPr lang="fr-FR" sz="1600" b="1" cap="none" dirty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</a:p>
          </p:txBody>
        </p:sp>
        <p:sp>
          <p:nvSpPr>
            <p:cNvPr id="22" name="Espace réservé du contenu 2">
              <a:extLst>
                <a:ext uri="{FF2B5EF4-FFF2-40B4-BE49-F238E27FC236}">
                  <a16:creationId xmlns:a16="http://schemas.microsoft.com/office/drawing/2014/main" id="{2C47BC2A-B91A-4157-AE65-DBE7353658DE}"/>
                </a:ext>
              </a:extLst>
            </p:cNvPr>
            <p:cNvSpPr txBox="1">
              <a:spLocks/>
            </p:cNvSpPr>
            <p:nvPr/>
          </p:nvSpPr>
          <p:spPr>
            <a:xfrm>
              <a:off x="8912810" y="1786321"/>
              <a:ext cx="3182304" cy="146590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/>
                <a:t>Pas d’interactions avec l’IA Absence de critique des résultats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/>
                <a:t>Pas d’appréhensions des contenus 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/>
                <a:t>Ni vérification, ni citation des sources  </a:t>
              </a:r>
            </a:p>
          </p:txBody>
        </p:sp>
        <p:sp>
          <p:nvSpPr>
            <p:cNvPr id="24" name="Espace réservé du contenu 2">
              <a:extLst>
                <a:ext uri="{FF2B5EF4-FFF2-40B4-BE49-F238E27FC236}">
                  <a16:creationId xmlns:a16="http://schemas.microsoft.com/office/drawing/2014/main" id="{C3B0E980-D4A0-49A9-B174-9679EB50779A}"/>
                </a:ext>
              </a:extLst>
            </p:cNvPr>
            <p:cNvSpPr txBox="1">
              <a:spLocks/>
            </p:cNvSpPr>
            <p:nvPr/>
          </p:nvSpPr>
          <p:spPr>
            <a:xfrm>
              <a:off x="9158404" y="3208159"/>
              <a:ext cx="2691115" cy="107335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b="1" cap="none" dirty="0"/>
                <a:t>Interaction et production montrant une compréhension des enjeux d’exploitation de l’IA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endParaRPr lang="fr-FR" sz="1600" cap="none" dirty="0">
                <a:highlight>
                  <a:srgbClr val="FFFF99"/>
                </a:highlight>
              </a:endParaRP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697B0668-EE49-4246-BA92-4DB9A1D13BF0}"/>
                </a:ext>
              </a:extLst>
            </p:cNvPr>
            <p:cNvCxnSpPr/>
            <p:nvPr/>
          </p:nvCxnSpPr>
          <p:spPr>
            <a:xfrm>
              <a:off x="5291528" y="1558975"/>
              <a:ext cx="0" cy="4302499"/>
            </a:xfrm>
            <a:prstGeom prst="line">
              <a:avLst/>
            </a:prstGeom>
            <a:ln w="9525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8B8E2CF2-3EBA-4255-B239-B81443BF7305}"/>
                </a:ext>
              </a:extLst>
            </p:cNvPr>
            <p:cNvCxnSpPr/>
            <p:nvPr/>
          </p:nvCxnSpPr>
          <p:spPr>
            <a:xfrm>
              <a:off x="8932027" y="1583619"/>
              <a:ext cx="0" cy="4302499"/>
            </a:xfrm>
            <a:prstGeom prst="line">
              <a:avLst/>
            </a:prstGeom>
            <a:ln w="9525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42BF00BE-C848-4143-B6EA-D50C596117FF}"/>
                </a:ext>
              </a:extLst>
            </p:cNvPr>
            <p:cNvCxnSpPr>
              <a:cxnSpLocks/>
            </p:cNvCxnSpPr>
            <p:nvPr/>
          </p:nvCxnSpPr>
          <p:spPr>
            <a:xfrm>
              <a:off x="2428407" y="3053905"/>
              <a:ext cx="94211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3D92579E-3E82-4D69-BEC4-54F4F8816283}"/>
                </a:ext>
              </a:extLst>
            </p:cNvPr>
            <p:cNvCxnSpPr>
              <a:cxnSpLocks/>
            </p:cNvCxnSpPr>
            <p:nvPr/>
          </p:nvCxnSpPr>
          <p:spPr>
            <a:xfrm>
              <a:off x="2282711" y="4293460"/>
              <a:ext cx="94211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936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580" y="72336"/>
            <a:ext cx="11748829" cy="799319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300" dirty="0">
                <a:latin typeface="Arial" panose="020B0604020202020204" pitchFamily="34" charset="0"/>
                <a:cs typeface="Arial" panose="020B0604020202020204" pitchFamily="34" charset="0"/>
              </a:rPr>
              <a:t>Référentiel de compétences, acculturation à l’IAG : </a:t>
            </a:r>
            <a:br>
              <a:rPr lang="fr-FR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300" dirty="0">
                <a:latin typeface="Arial" panose="020B0604020202020204" pitchFamily="34" charset="0"/>
                <a:cs typeface="Arial" panose="020B0604020202020204" pitchFamily="34" charset="0"/>
              </a:rPr>
              <a:t>projet du point de vue des enseignants</a:t>
            </a: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(extrait </a:t>
            </a:r>
            <a:r>
              <a:rPr lang="fr-FR" sz="2000" cap="none" dirty="0"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. UNESCO, 2023) 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4471DA5-94AE-4938-B16B-2F07E91C27F9}"/>
              </a:ext>
            </a:extLst>
          </p:cNvPr>
          <p:cNvSpPr txBox="1">
            <a:spLocks/>
          </p:cNvSpPr>
          <p:nvPr/>
        </p:nvSpPr>
        <p:spPr>
          <a:xfrm>
            <a:off x="176374" y="1066801"/>
            <a:ext cx="11615454" cy="5095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endParaRPr lang="fr-FR" sz="2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F10A3F-029F-4BA8-94C5-AAD4D249AFDD}"/>
              </a:ext>
            </a:extLst>
          </p:cNvPr>
          <p:cNvSpPr/>
          <p:nvPr/>
        </p:nvSpPr>
        <p:spPr>
          <a:xfrm>
            <a:off x="-1" y="6288663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b="1" dirty="0">
                <a:highlight>
                  <a:srgbClr val="FFFF99"/>
                </a:highlight>
              </a:rPr>
              <a:t>Traduction-adaptation personnelle du texte original </a:t>
            </a:r>
            <a:r>
              <a:rPr lang="fr-FR" sz="1600" dirty="0">
                <a:highlight>
                  <a:srgbClr val="FFFF99"/>
                </a:highlight>
              </a:rPr>
              <a:t>: UNESCO (2023). Recommandations sur l'Ethique de l'intelligence artificielle. Paris. UNESCO. </a:t>
            </a:r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highlight>
                  <a:srgbClr val="FFFF99"/>
                </a:highligh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https://unesdoc.unesco.org/ark:/48223/pf0000386510_fre?posInSet=3&amp;queryId=528261dd-9b3a-490e-bf01-5b597575518c</a:t>
            </a:r>
            <a:r>
              <a:rPr lang="fr-FR" sz="1600" dirty="0">
                <a:highlight>
                  <a:srgbClr val="FFFF99"/>
                </a:highlight>
              </a:rPr>
              <a:t>  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A212D512-9925-4E0C-BB96-71529E6B6B6A}"/>
              </a:ext>
            </a:extLst>
          </p:cNvPr>
          <p:cNvGrpSpPr/>
          <p:nvPr/>
        </p:nvGrpSpPr>
        <p:grpSpPr>
          <a:xfrm>
            <a:off x="176374" y="1066800"/>
            <a:ext cx="11918792" cy="5362507"/>
            <a:chOff x="124126" y="1060577"/>
            <a:chExt cx="11998462" cy="5111950"/>
          </a:xfrm>
        </p:grpSpPr>
        <p:sp>
          <p:nvSpPr>
            <p:cNvPr id="9" name="Espace réservé du contenu 2">
              <a:extLst>
                <a:ext uri="{FF2B5EF4-FFF2-40B4-BE49-F238E27FC236}">
                  <a16:creationId xmlns:a16="http://schemas.microsoft.com/office/drawing/2014/main" id="{FA4A78EA-AEB2-417F-8870-6DDEE44CED9C}"/>
                </a:ext>
              </a:extLst>
            </p:cNvPr>
            <p:cNvSpPr txBox="1">
              <a:spLocks/>
            </p:cNvSpPr>
            <p:nvPr/>
          </p:nvSpPr>
          <p:spPr>
            <a:xfrm>
              <a:off x="2710034" y="1060577"/>
              <a:ext cx="1894900" cy="46638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2400" b="1" dirty="0"/>
                <a:t>Acquisition</a:t>
              </a:r>
              <a:r>
                <a:rPr lang="fr-FR" sz="1600" b="1" dirty="0"/>
                <a:t> </a:t>
              </a:r>
              <a:r>
                <a:rPr lang="fr-FR" sz="1600" dirty="0"/>
                <a:t>		</a:t>
              </a:r>
              <a:endParaRPr lang="fr-FR" sz="1600" cap="none" dirty="0">
                <a:highlight>
                  <a:srgbClr val="FFFF99"/>
                </a:highlight>
              </a:endParaRPr>
            </a:p>
          </p:txBody>
        </p:sp>
        <p:sp>
          <p:nvSpPr>
            <p:cNvPr id="10" name="Espace réservé du contenu 2">
              <a:extLst>
                <a:ext uri="{FF2B5EF4-FFF2-40B4-BE49-F238E27FC236}">
                  <a16:creationId xmlns:a16="http://schemas.microsoft.com/office/drawing/2014/main" id="{DC980CD0-FB94-4730-B86E-3831AE77EBB4}"/>
                </a:ext>
              </a:extLst>
            </p:cNvPr>
            <p:cNvSpPr txBox="1">
              <a:spLocks/>
            </p:cNvSpPr>
            <p:nvPr/>
          </p:nvSpPr>
          <p:spPr>
            <a:xfrm>
              <a:off x="5596474" y="1076212"/>
              <a:ext cx="3281035" cy="46638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defPPr>
                <a:defRPr lang="fr-FR"/>
              </a:defPPr>
              <a:lvl1pPr indent="0" algn="ctr">
                <a:lnSpc>
                  <a:spcPct val="100000"/>
                </a:lnSpc>
                <a:spcBef>
                  <a:spcPts val="0"/>
                </a:spcBef>
                <a:buClr>
                  <a:schemeClr val="tx1"/>
                </a:buClr>
                <a:buFont typeface="Arial" panose="020B0604020202020204" pitchFamily="34" charset="0"/>
                <a:buNone/>
                <a:tabLst>
                  <a:tab pos="2333625" algn="l"/>
                  <a:tab pos="5922963" algn="l"/>
                </a:tabLst>
                <a:defRPr sz="1600" b="1" cap="all" baseline="0">
                  <a:effectLst/>
                </a:defRPr>
              </a:lvl1pPr>
              <a:lvl2pPr marL="6858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cap="all" baseline="0">
                  <a:effectLst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cap="all" baseline="0">
                  <a:effectLst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5pPr>
              <a:lvl6pPr marL="25146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6pPr>
              <a:lvl7pPr marL="29718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7pPr>
              <a:lvl8pPr marL="3429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8pPr>
              <a:lvl9pPr marL="3886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cap="all" baseline="0">
                  <a:effectLst/>
                </a:defRPr>
              </a:lvl9pPr>
            </a:lstStyle>
            <a:p>
              <a:r>
                <a:rPr lang="fr-FR" sz="2400" dirty="0"/>
                <a:t>approfondissement</a:t>
              </a:r>
            </a:p>
          </p:txBody>
        </p:sp>
        <p:sp>
          <p:nvSpPr>
            <p:cNvPr id="11" name="Espace réservé du contenu 2">
              <a:extLst>
                <a:ext uri="{FF2B5EF4-FFF2-40B4-BE49-F238E27FC236}">
                  <a16:creationId xmlns:a16="http://schemas.microsoft.com/office/drawing/2014/main" id="{4A022DBF-2E55-4DE6-95F3-FC1FAC5BD572}"/>
                </a:ext>
              </a:extLst>
            </p:cNvPr>
            <p:cNvSpPr txBox="1">
              <a:spLocks/>
            </p:cNvSpPr>
            <p:nvPr/>
          </p:nvSpPr>
          <p:spPr>
            <a:xfrm>
              <a:off x="9625963" y="1076212"/>
              <a:ext cx="2191259" cy="43647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2400" b="1" dirty="0"/>
                <a:t>Création </a:t>
              </a:r>
              <a:endParaRPr lang="fr-FR" sz="2400" b="1" cap="none" dirty="0">
                <a:highlight>
                  <a:srgbClr val="FFFF99"/>
                </a:highlight>
              </a:endParaRPr>
            </a:p>
          </p:txBody>
        </p:sp>
        <p:sp>
          <p:nvSpPr>
            <p:cNvPr id="12" name="Espace réservé du contenu 2">
              <a:extLst>
                <a:ext uri="{FF2B5EF4-FFF2-40B4-BE49-F238E27FC236}">
                  <a16:creationId xmlns:a16="http://schemas.microsoft.com/office/drawing/2014/main" id="{6DC56EA6-A1F2-4264-A665-B1AC2D63B491}"/>
                </a:ext>
              </a:extLst>
            </p:cNvPr>
            <p:cNvSpPr txBox="1">
              <a:spLocks/>
            </p:cNvSpPr>
            <p:nvPr/>
          </p:nvSpPr>
          <p:spPr>
            <a:xfrm>
              <a:off x="222231" y="2093677"/>
              <a:ext cx="1914502" cy="7239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b="1" dirty="0"/>
                <a:t>Pédagogie </a:t>
              </a:r>
              <a:r>
                <a:rPr lang="fr-FR" b="1" cap="none" dirty="0"/>
                <a:t>AVEC-</a:t>
              </a:r>
              <a:r>
                <a:rPr lang="fr-FR" b="1" dirty="0"/>
                <a:t>et </a:t>
              </a:r>
              <a:r>
                <a:rPr lang="fr-FR" b="1" cap="none" dirty="0"/>
                <a:t>par</a:t>
              </a:r>
              <a:r>
                <a:rPr lang="fr-FR" b="1" dirty="0"/>
                <a:t> l’IA </a:t>
              </a:r>
              <a:endParaRPr lang="fr-FR" cap="none" dirty="0">
                <a:highlight>
                  <a:srgbClr val="FFFF99"/>
                </a:highlight>
              </a:endParaRPr>
            </a:p>
          </p:txBody>
        </p:sp>
        <p:sp>
          <p:nvSpPr>
            <p:cNvPr id="13" name="Espace réservé du contenu 2">
              <a:extLst>
                <a:ext uri="{FF2B5EF4-FFF2-40B4-BE49-F238E27FC236}">
                  <a16:creationId xmlns:a16="http://schemas.microsoft.com/office/drawing/2014/main" id="{3F3A81AF-C7D4-4E09-9300-0C5117E2E2A2}"/>
                </a:ext>
              </a:extLst>
            </p:cNvPr>
            <p:cNvSpPr txBox="1">
              <a:spLocks/>
            </p:cNvSpPr>
            <p:nvPr/>
          </p:nvSpPr>
          <p:spPr>
            <a:xfrm>
              <a:off x="124126" y="3893021"/>
              <a:ext cx="2158585" cy="90816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b="1" dirty="0"/>
                <a:t>IA </a:t>
              </a:r>
              <a:r>
                <a:rPr lang="fr-FR" b="1" cap="none" dirty="0"/>
                <a:t>au </a:t>
              </a:r>
              <a:r>
                <a:rPr lang="fr-FR" b="1" dirty="0"/>
                <a:t>service </a:t>
              </a:r>
              <a:r>
                <a:rPr lang="fr-FR" b="1" cap="none" dirty="0"/>
                <a:t>du</a:t>
              </a:r>
              <a:r>
                <a:rPr lang="fr-FR" b="1" dirty="0"/>
                <a:t> développement professionnel </a:t>
              </a:r>
              <a:endParaRPr lang="fr-FR" cap="none" dirty="0">
                <a:highlight>
                  <a:srgbClr val="FFFF99"/>
                </a:highlight>
              </a:endParaRPr>
            </a:p>
          </p:txBody>
        </p:sp>
        <p:sp>
          <p:nvSpPr>
            <p:cNvPr id="14" name="Espace réservé du contenu 2">
              <a:extLst>
                <a:ext uri="{FF2B5EF4-FFF2-40B4-BE49-F238E27FC236}">
                  <a16:creationId xmlns:a16="http://schemas.microsoft.com/office/drawing/2014/main" id="{DD98B6FD-5CBE-476F-B5F2-64F21494162F}"/>
                </a:ext>
              </a:extLst>
            </p:cNvPr>
            <p:cNvSpPr txBox="1">
              <a:spLocks/>
            </p:cNvSpPr>
            <p:nvPr/>
          </p:nvSpPr>
          <p:spPr>
            <a:xfrm>
              <a:off x="2433996" y="4034873"/>
              <a:ext cx="2889040" cy="213765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lnSpc>
                  <a:spcPct val="100000"/>
                </a:lnSpc>
                <a:spcBef>
                  <a:spcPts val="0"/>
                </a:spcBef>
                <a:buClrTx/>
                <a:buNone/>
                <a:defRPr/>
              </a:pPr>
              <a:r>
                <a:rPr lang="fr-FR" sz="1600" cap="none" dirty="0">
                  <a:solidFill>
                    <a:prstClr val="black"/>
                  </a:solidFill>
                </a:rPr>
                <a:t>- Les enseignants </a:t>
              </a:r>
              <a:r>
                <a:rPr lang="fr-FR" sz="1600" u="sng" cap="none" dirty="0">
                  <a:solidFill>
                    <a:prstClr val="black"/>
                  </a:solidFill>
                </a:rPr>
                <a:t>conscientisent</a:t>
              </a:r>
              <a:r>
                <a:rPr lang="fr-FR" sz="1600" cap="none" dirty="0">
                  <a:solidFill>
                    <a:prstClr val="black"/>
                  </a:solidFill>
                </a:rPr>
                <a:t> le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potentiel de l’IA </a:t>
              </a:r>
              <a:r>
                <a:rPr lang="fr-FR" sz="1600" cap="none" dirty="0">
                  <a:solidFill>
                    <a:prstClr val="black"/>
                  </a:solidFill>
                </a:rPr>
                <a:t>dans leur évolution et leur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formation continue </a:t>
              </a:r>
            </a:p>
            <a:p>
              <a:pPr marL="0" lvl="0" indent="0">
                <a:lnSpc>
                  <a:spcPct val="100000"/>
                </a:lnSpc>
                <a:spcBef>
                  <a:spcPts val="0"/>
                </a:spcBef>
                <a:buClrTx/>
                <a:buNone/>
                <a:defRPr/>
              </a:pPr>
              <a:r>
                <a:rPr lang="fr-FR" sz="1600" cap="none" dirty="0">
                  <a:solidFill>
                    <a:prstClr val="black"/>
                  </a:solidFill>
                </a:rPr>
                <a:t>- Ils sont motivés par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l’exploitation</a:t>
              </a:r>
              <a:r>
                <a:rPr lang="fr-FR" sz="1600" b="1" cap="none" dirty="0">
                  <a:solidFill>
                    <a:prstClr val="black"/>
                  </a:solidFill>
                </a:rPr>
                <a:t>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d’outils</a:t>
              </a:r>
              <a:r>
                <a:rPr lang="fr-FR" sz="1600" b="1" cap="none" dirty="0">
                  <a:solidFill>
                    <a:prstClr val="black"/>
                  </a:solidFill>
                </a:rPr>
                <a:t>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pédagogiques</a:t>
              </a:r>
              <a:r>
                <a:rPr lang="fr-FR" sz="1600" u="sng" cap="none" dirty="0">
                  <a:solidFill>
                    <a:prstClr val="black"/>
                  </a:solidFill>
                </a:rPr>
                <a:t> issus de l’IA </a:t>
              </a:r>
              <a:r>
                <a:rPr lang="fr-FR" sz="1600" cap="none" dirty="0">
                  <a:solidFill>
                    <a:prstClr val="black"/>
                  </a:solidFill>
                </a:rPr>
                <a:t>pour un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apprentissage professionnel</a:t>
              </a:r>
              <a:r>
                <a:rPr lang="fr-FR" sz="1600" cap="none" dirty="0">
                  <a:solidFill>
                    <a:prstClr val="black"/>
                  </a:solidFill>
                </a:rPr>
                <a:t>.</a:t>
              </a:r>
              <a:endParaRPr lang="fr-FR" sz="1600" b="1" cap="none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5" name="Espace réservé du contenu 2">
              <a:extLst>
                <a:ext uri="{FF2B5EF4-FFF2-40B4-BE49-F238E27FC236}">
                  <a16:creationId xmlns:a16="http://schemas.microsoft.com/office/drawing/2014/main" id="{0E056A8F-872D-4B0D-B2EF-581CBD39961A}"/>
                </a:ext>
              </a:extLst>
            </p:cNvPr>
            <p:cNvSpPr txBox="1">
              <a:spLocks/>
            </p:cNvSpPr>
            <p:nvPr/>
          </p:nvSpPr>
          <p:spPr>
            <a:xfrm>
              <a:off x="2269260" y="1804759"/>
              <a:ext cx="2876286" cy="1950269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fr-FR" sz="1600" cap="none" dirty="0"/>
                <a:t>- Les enseignants </a:t>
              </a:r>
              <a:r>
                <a:rPr lang="fr-FR" sz="1600" b="1" u="sng" cap="none" dirty="0"/>
                <a:t>identifient</a:t>
              </a:r>
              <a:r>
                <a:rPr lang="fr-FR" sz="1600" cap="none" dirty="0"/>
                <a:t> les </a:t>
              </a:r>
              <a:r>
                <a:rPr lang="fr-FR" sz="1600" b="1" u="sng" cap="none" dirty="0"/>
                <a:t>avantages</a:t>
              </a:r>
              <a:r>
                <a:rPr lang="fr-FR" sz="1600" cap="none" dirty="0"/>
                <a:t> et </a:t>
              </a:r>
              <a:r>
                <a:rPr lang="fr-FR" sz="1600" b="1" u="sng" cap="none" dirty="0"/>
                <a:t>plus-values</a:t>
              </a:r>
              <a:r>
                <a:rPr lang="fr-FR" sz="1600" cap="none" dirty="0"/>
                <a:t> pédagogiques des IA</a:t>
              </a:r>
            </a:p>
            <a:p>
              <a:pPr marL="0" indent="0">
                <a:lnSpc>
                  <a:spcPct val="100000"/>
                </a:lnSpc>
                <a:buNone/>
              </a:pPr>
              <a:r>
                <a:rPr lang="fr-FR" sz="1600" cap="none" dirty="0">
                  <a:solidFill>
                    <a:schemeClr val="dk1"/>
                  </a:solidFill>
                </a:rPr>
                <a:t>- Ils démontrent une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intégration</a:t>
              </a:r>
              <a:r>
                <a:rPr lang="fr-FR" sz="1600" cap="none" dirty="0">
                  <a:solidFill>
                    <a:schemeClr val="dk1"/>
                  </a:solidFill>
                </a:rPr>
                <a:t> des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stratégies efficaces</a:t>
              </a:r>
              <a:r>
                <a:rPr lang="fr-FR" sz="1600" u="sng" cap="none" dirty="0">
                  <a:solidFill>
                    <a:schemeClr val="dk1"/>
                  </a:solidFill>
                </a:rPr>
                <a:t> </a:t>
              </a:r>
              <a:r>
                <a:rPr lang="fr-FR" sz="1600" cap="none" dirty="0">
                  <a:solidFill>
                    <a:schemeClr val="dk1"/>
                  </a:solidFill>
                </a:rPr>
                <a:t>en accord avec les disciplines d’ENS-APP.</a:t>
              </a:r>
            </a:p>
          </p:txBody>
        </p:sp>
        <p:sp>
          <p:nvSpPr>
            <p:cNvPr id="16" name="Espace réservé du contenu 2">
              <a:extLst>
                <a:ext uri="{FF2B5EF4-FFF2-40B4-BE49-F238E27FC236}">
                  <a16:creationId xmlns:a16="http://schemas.microsoft.com/office/drawing/2014/main" id="{840BCA47-579E-4913-9C7E-CC30C511309C}"/>
                </a:ext>
              </a:extLst>
            </p:cNvPr>
            <p:cNvSpPr txBox="1">
              <a:spLocks/>
            </p:cNvSpPr>
            <p:nvPr/>
          </p:nvSpPr>
          <p:spPr>
            <a:xfrm>
              <a:off x="5574423" y="2055327"/>
              <a:ext cx="3325139" cy="150895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cap="none" dirty="0">
                  <a:solidFill>
                    <a:schemeClr val="dk1"/>
                  </a:solidFill>
                </a:rPr>
                <a:t>- Les enseignants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exploitent</a:t>
              </a:r>
              <a:r>
                <a:rPr lang="fr-FR" sz="1600" cap="none" dirty="0">
                  <a:solidFill>
                    <a:schemeClr val="dk1"/>
                  </a:solidFill>
                </a:rPr>
                <a:t> efficacement des</a:t>
              </a:r>
              <a:r>
                <a:rPr lang="fr-FR" sz="1600" b="1" cap="none" dirty="0">
                  <a:solidFill>
                    <a:schemeClr val="dk1"/>
                  </a:solidFill>
                </a:rPr>
                <a:t>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stratégies</a:t>
              </a:r>
              <a:r>
                <a:rPr lang="fr-FR" sz="1600" b="1" cap="none" dirty="0">
                  <a:solidFill>
                    <a:schemeClr val="dk1"/>
                  </a:solidFill>
                </a:rPr>
                <a:t> </a:t>
              </a:r>
              <a:r>
                <a:rPr lang="fr-FR" sz="1600" u="sng" cap="none" dirty="0">
                  <a:solidFill>
                    <a:schemeClr val="dk1"/>
                  </a:solidFill>
                </a:rPr>
                <a:t>pédagogiques</a:t>
              </a:r>
              <a:r>
                <a:rPr lang="fr-FR" sz="1600" b="1" cap="none" dirty="0">
                  <a:solidFill>
                    <a:schemeClr val="dk1"/>
                  </a:solidFill>
                </a:rPr>
                <a:t> </a:t>
              </a:r>
              <a:r>
                <a:rPr lang="fr-FR" sz="1600" cap="none" dirty="0">
                  <a:solidFill>
                    <a:schemeClr val="dk1"/>
                  </a:solidFill>
                </a:rPr>
                <a:t>avec</a:t>
              </a:r>
              <a:r>
                <a:rPr lang="fr-FR" sz="1600" b="1" cap="none" dirty="0">
                  <a:solidFill>
                    <a:schemeClr val="dk1"/>
                  </a:solidFill>
                </a:rPr>
                <a:t> </a:t>
              </a:r>
              <a:r>
                <a:rPr lang="fr-FR" sz="1600" cap="none" dirty="0">
                  <a:solidFill>
                    <a:schemeClr val="dk1"/>
                  </a:solidFill>
                </a:rPr>
                <a:t>des</a:t>
              </a:r>
              <a:r>
                <a:rPr lang="fr-FR" sz="1600" b="1" cap="none" dirty="0">
                  <a:solidFill>
                    <a:schemeClr val="dk1"/>
                  </a:solidFill>
                </a:rPr>
                <a:t>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systèmes d’IA </a:t>
              </a:r>
              <a:r>
                <a:rPr lang="fr-FR" sz="1600" cap="none" dirty="0">
                  <a:solidFill>
                    <a:schemeClr val="dk1"/>
                  </a:solidFill>
                </a:rPr>
                <a:t>en s’assurant de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s’adresser aux besoins des apprenant</a:t>
              </a:r>
              <a:r>
                <a:rPr lang="fr-FR" sz="1600" u="sng" cap="none" dirty="0">
                  <a:solidFill>
                    <a:schemeClr val="dk1"/>
                  </a:solidFill>
                </a:rPr>
                <a:t>s</a:t>
              </a:r>
              <a:r>
                <a:rPr lang="fr-FR" sz="1600" cap="none" dirty="0">
                  <a:solidFill>
                    <a:schemeClr val="dk1"/>
                  </a:solidFill>
                </a:rPr>
                <a:t>.</a:t>
              </a:r>
              <a:endParaRPr lang="fr-FR" sz="1600" b="1" cap="none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7" name="Espace réservé du contenu 2">
              <a:extLst>
                <a:ext uri="{FF2B5EF4-FFF2-40B4-BE49-F238E27FC236}">
                  <a16:creationId xmlns:a16="http://schemas.microsoft.com/office/drawing/2014/main" id="{1D8D95C5-27A7-41E7-BCE0-F9F5486CF205}"/>
                </a:ext>
              </a:extLst>
            </p:cNvPr>
            <p:cNvSpPr txBox="1">
              <a:spLocks/>
            </p:cNvSpPr>
            <p:nvPr/>
          </p:nvSpPr>
          <p:spPr>
            <a:xfrm>
              <a:off x="5570142" y="4034873"/>
              <a:ext cx="3236988" cy="199744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50800" lvl="0" indent="-50800">
                <a:lnSpc>
                  <a:spcPct val="100000"/>
                </a:lnSpc>
                <a:spcBef>
                  <a:spcPts val="0"/>
                </a:spcBef>
                <a:buClrTx/>
                <a:buFontTx/>
                <a:buChar char="-"/>
                <a:tabLst>
                  <a:tab pos="0" algn="l"/>
                </a:tabLst>
                <a:defRPr/>
              </a:pPr>
              <a:r>
                <a:rPr lang="fr-FR" sz="1600" cap="none" dirty="0">
                  <a:solidFill>
                    <a:prstClr val="black"/>
                  </a:solidFill>
                </a:rPr>
                <a:t> Les enseignants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exploitent</a:t>
              </a:r>
              <a:r>
                <a:rPr lang="fr-FR" sz="1600" cap="none" dirty="0">
                  <a:solidFill>
                    <a:prstClr val="black"/>
                  </a:solidFill>
                </a:rPr>
                <a:t>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efficacement</a:t>
              </a:r>
              <a:r>
                <a:rPr lang="fr-FR" sz="1600" cap="none" dirty="0">
                  <a:solidFill>
                    <a:prstClr val="black"/>
                  </a:solidFill>
                </a:rPr>
                <a:t>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l’IA</a:t>
              </a:r>
              <a:r>
                <a:rPr lang="fr-FR" sz="1600" cap="none" dirty="0">
                  <a:solidFill>
                    <a:prstClr val="black"/>
                  </a:solidFill>
                </a:rPr>
                <a:t> pour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enrichir</a:t>
              </a:r>
              <a:r>
                <a:rPr lang="fr-FR" sz="1600" cap="none" dirty="0">
                  <a:solidFill>
                    <a:prstClr val="black"/>
                  </a:solidFill>
                </a:rPr>
                <a:t> les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communautés d’apprentissage</a:t>
              </a:r>
            </a:p>
            <a:p>
              <a:pPr marL="0" lvl="0" indent="0">
                <a:lnSpc>
                  <a:spcPct val="100000"/>
                </a:lnSpc>
                <a:spcBef>
                  <a:spcPts val="0"/>
                </a:spcBef>
                <a:buClrTx/>
                <a:buNone/>
                <a:defRPr/>
              </a:pPr>
              <a:endParaRPr lang="fr-FR" sz="1600" u="sng" cap="none" dirty="0">
                <a:solidFill>
                  <a:prstClr val="black"/>
                </a:solidFill>
              </a:endParaRPr>
            </a:p>
            <a:p>
              <a:pPr marL="0" lvl="0" indent="0">
                <a:lnSpc>
                  <a:spcPct val="100000"/>
                </a:lnSpc>
                <a:spcBef>
                  <a:spcPts val="0"/>
                </a:spcBef>
                <a:buClrTx/>
                <a:buNone/>
                <a:defRPr/>
              </a:pPr>
              <a:r>
                <a:rPr lang="fr-FR" sz="1600" cap="none" dirty="0">
                  <a:solidFill>
                    <a:prstClr val="black"/>
                  </a:solidFill>
                </a:rPr>
                <a:t>- Ils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collaborent</a:t>
              </a:r>
              <a:r>
                <a:rPr lang="fr-FR" sz="1600" cap="none" dirty="0">
                  <a:solidFill>
                    <a:prstClr val="black"/>
                  </a:solidFill>
                </a:rPr>
                <a:t> pour répondre aux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besoins de développement professionnel</a:t>
              </a:r>
              <a:r>
                <a:rPr lang="fr-FR" sz="1600" u="sng" cap="none" dirty="0">
                  <a:solidFill>
                    <a:prstClr val="black"/>
                  </a:solidFill>
                </a:rPr>
                <a:t> </a:t>
              </a:r>
              <a:r>
                <a:rPr lang="fr-FR" sz="1600" cap="none" dirty="0">
                  <a:solidFill>
                    <a:prstClr val="black"/>
                  </a:solidFill>
                </a:rPr>
                <a:t>en contexte d’évolution constant.</a:t>
              </a:r>
              <a:endParaRPr lang="fr-FR" sz="1600" dirty="0"/>
            </a:p>
          </p:txBody>
        </p:sp>
        <p:sp>
          <p:nvSpPr>
            <p:cNvPr id="18" name="Espace réservé du contenu 2">
              <a:extLst>
                <a:ext uri="{FF2B5EF4-FFF2-40B4-BE49-F238E27FC236}">
                  <a16:creationId xmlns:a16="http://schemas.microsoft.com/office/drawing/2014/main" id="{E1AA7AF9-7083-437F-8A4A-76B64908F0E3}"/>
                </a:ext>
              </a:extLst>
            </p:cNvPr>
            <p:cNvSpPr txBox="1">
              <a:spLocks/>
            </p:cNvSpPr>
            <p:nvPr/>
          </p:nvSpPr>
          <p:spPr>
            <a:xfrm>
              <a:off x="9093797" y="2074584"/>
              <a:ext cx="3028791" cy="144075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r>
                <a:rPr lang="fr-FR" sz="1600" dirty="0">
                  <a:solidFill>
                    <a:schemeClr val="dk1"/>
                  </a:solidFill>
                </a:rPr>
                <a:t>- </a:t>
              </a:r>
              <a:r>
                <a:rPr lang="fr-FR" sz="1600" cap="none" dirty="0">
                  <a:solidFill>
                    <a:schemeClr val="dk1"/>
                  </a:solidFill>
                </a:rPr>
                <a:t>Les enseignants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évaluent de manière critique</a:t>
              </a:r>
              <a:r>
                <a:rPr lang="fr-FR" sz="1600" cap="none" dirty="0">
                  <a:solidFill>
                    <a:schemeClr val="dk1"/>
                  </a:solidFill>
                </a:rPr>
                <a:t> le rôle de l’IA et conçoivent des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actions</a:t>
              </a:r>
              <a:r>
                <a:rPr lang="fr-FR" sz="1600" u="sng" cap="none" dirty="0">
                  <a:solidFill>
                    <a:schemeClr val="dk1"/>
                  </a:solidFill>
                </a:rPr>
                <a:t> </a:t>
              </a:r>
              <a:r>
                <a:rPr lang="fr-FR" sz="1600" b="1" u="sng" cap="none" dirty="0">
                  <a:solidFill>
                    <a:schemeClr val="dk1"/>
                  </a:solidFill>
                </a:rPr>
                <a:t>pédagogiques transformatrices </a:t>
              </a:r>
              <a:r>
                <a:rPr lang="fr-FR" sz="1600" cap="none" dirty="0">
                  <a:solidFill>
                    <a:schemeClr val="dk1"/>
                  </a:solidFill>
                </a:rPr>
                <a:t>avec l’IA.</a:t>
              </a:r>
              <a:endParaRPr lang="fr-FR" sz="1600" b="1" cap="none" dirty="0"/>
            </a:p>
          </p:txBody>
        </p:sp>
        <p:sp>
          <p:nvSpPr>
            <p:cNvPr id="19" name="Espace réservé du contenu 2">
              <a:extLst>
                <a:ext uri="{FF2B5EF4-FFF2-40B4-BE49-F238E27FC236}">
                  <a16:creationId xmlns:a16="http://schemas.microsoft.com/office/drawing/2014/main" id="{63615777-534A-4FDD-A4F6-5C254B3AFF07}"/>
                </a:ext>
              </a:extLst>
            </p:cNvPr>
            <p:cNvSpPr txBox="1">
              <a:spLocks/>
            </p:cNvSpPr>
            <p:nvPr/>
          </p:nvSpPr>
          <p:spPr>
            <a:xfrm>
              <a:off x="9176838" y="4177966"/>
              <a:ext cx="2820156" cy="157892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8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 kern="1200" cap="all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ClrTx/>
                <a:buNone/>
                <a:defRPr/>
              </a:pPr>
              <a:r>
                <a:rPr lang="fr-FR" sz="1600" dirty="0"/>
                <a:t>- </a:t>
              </a:r>
              <a:r>
                <a:rPr lang="fr-FR" sz="1600" cap="none" dirty="0">
                  <a:solidFill>
                    <a:prstClr val="black"/>
                  </a:solidFill>
                </a:rPr>
                <a:t>Avec une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posture critique</a:t>
              </a:r>
              <a:r>
                <a:rPr lang="fr-FR" sz="1600" cap="none" dirty="0">
                  <a:solidFill>
                    <a:prstClr val="black"/>
                  </a:solidFill>
                </a:rPr>
                <a:t>, les enseignants,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synthétisent</a:t>
              </a:r>
              <a:r>
                <a:rPr lang="fr-FR" sz="1600" u="sng" cap="none" dirty="0">
                  <a:solidFill>
                    <a:prstClr val="black"/>
                  </a:solidFill>
                </a:rPr>
                <a:t>,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modifient les outils d’IA</a:t>
              </a:r>
              <a:r>
                <a:rPr lang="fr-FR" sz="1600" b="1" cap="none" dirty="0">
                  <a:solidFill>
                    <a:prstClr val="black"/>
                  </a:solidFill>
                </a:rPr>
                <a:t> </a:t>
              </a:r>
              <a:r>
                <a:rPr lang="fr-FR" sz="1600" cap="none" dirty="0">
                  <a:solidFill>
                    <a:prstClr val="black"/>
                  </a:solidFill>
                </a:rPr>
                <a:t>pour leur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propre développement pro</a:t>
              </a:r>
              <a:r>
                <a:rPr lang="fr-FR" sz="1600" cap="none" dirty="0">
                  <a:solidFill>
                    <a:prstClr val="black"/>
                  </a:solidFill>
                </a:rPr>
                <a:t>. et pour leur </a:t>
              </a:r>
              <a:r>
                <a:rPr lang="fr-FR" sz="1600" b="1" u="sng" cap="none" dirty="0">
                  <a:solidFill>
                    <a:prstClr val="black"/>
                  </a:solidFill>
                </a:rPr>
                <a:t>communautés en contexte d’évolution</a:t>
              </a:r>
              <a:r>
                <a:rPr lang="fr-FR" sz="1600" b="1" cap="none" dirty="0">
                  <a:solidFill>
                    <a:prstClr val="black"/>
                  </a:solidFill>
                </a:rPr>
                <a:t>.</a:t>
              </a:r>
            </a:p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  <a:tabLst>
                  <a:tab pos="2333625" algn="l"/>
                  <a:tab pos="5922963" algn="l"/>
                </a:tabLst>
              </a:pPr>
              <a:endParaRPr lang="fr-FR" sz="1600" cap="none" dirty="0">
                <a:highlight>
                  <a:srgbClr val="FFFF99"/>
                </a:highlight>
              </a:endParaRP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2CCA4607-02A5-451D-9910-43649646E3A0}"/>
                </a:ext>
              </a:extLst>
            </p:cNvPr>
            <p:cNvCxnSpPr/>
            <p:nvPr/>
          </p:nvCxnSpPr>
          <p:spPr>
            <a:xfrm>
              <a:off x="5446077" y="1804758"/>
              <a:ext cx="0" cy="4302499"/>
            </a:xfrm>
            <a:prstGeom prst="line">
              <a:avLst/>
            </a:prstGeom>
            <a:ln w="9525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A64070CD-FCB0-403D-81AD-1422732544AF}"/>
                </a:ext>
              </a:extLst>
            </p:cNvPr>
            <p:cNvCxnSpPr/>
            <p:nvPr/>
          </p:nvCxnSpPr>
          <p:spPr>
            <a:xfrm>
              <a:off x="9082274" y="1804759"/>
              <a:ext cx="0" cy="4302499"/>
            </a:xfrm>
            <a:prstGeom prst="line">
              <a:avLst/>
            </a:prstGeom>
            <a:ln w="9525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11E11DF6-B805-455B-9512-8E8F1C4B8074}"/>
                </a:ext>
              </a:extLst>
            </p:cNvPr>
            <p:cNvCxnSpPr>
              <a:cxnSpLocks/>
            </p:cNvCxnSpPr>
            <p:nvPr/>
          </p:nvCxnSpPr>
          <p:spPr>
            <a:xfrm>
              <a:off x="2448708" y="3894950"/>
              <a:ext cx="94211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lèche : droite 23">
            <a:extLst>
              <a:ext uri="{FF2B5EF4-FFF2-40B4-BE49-F238E27FC236}">
                <a16:creationId xmlns:a16="http://schemas.microsoft.com/office/drawing/2014/main" id="{2F7022F6-B739-46ED-945E-30F9EB4AEE36}"/>
              </a:ext>
            </a:extLst>
          </p:cNvPr>
          <p:cNvSpPr/>
          <p:nvPr/>
        </p:nvSpPr>
        <p:spPr>
          <a:xfrm>
            <a:off x="9075040" y="1140330"/>
            <a:ext cx="419494" cy="325014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Flèche : droite 24">
            <a:extLst>
              <a:ext uri="{FF2B5EF4-FFF2-40B4-BE49-F238E27FC236}">
                <a16:creationId xmlns:a16="http://schemas.microsoft.com/office/drawing/2014/main" id="{65113675-75CF-4008-87B3-15849439D0B3}"/>
              </a:ext>
            </a:extLst>
          </p:cNvPr>
          <p:cNvSpPr/>
          <p:nvPr/>
        </p:nvSpPr>
        <p:spPr>
          <a:xfrm>
            <a:off x="4921270" y="1098177"/>
            <a:ext cx="419494" cy="325014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9763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B2175D-8EF6-4D25-92BB-6BD89104AFC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31053" y="1266005"/>
            <a:ext cx="5817904" cy="49453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600" b="1" dirty="0"/>
              <a:t>IA </a:t>
            </a:r>
            <a:r>
              <a:rPr lang="fr-FR" sz="2400" b="1" dirty="0"/>
              <a:t>générative</a:t>
            </a:r>
            <a:r>
              <a:rPr lang="fr-FR" sz="2600" b="1" dirty="0"/>
              <a:t> =&gt; </a:t>
            </a:r>
            <a:r>
              <a:rPr lang="fr-FR" sz="2400" u="sng" cap="none" dirty="0">
                <a:highlight>
                  <a:srgbClr val="C0C0C0"/>
                </a:highlight>
              </a:rPr>
              <a:t>OFFRE</a:t>
            </a:r>
            <a:r>
              <a:rPr lang="fr-FR" sz="2400" cap="none" dirty="0"/>
              <a:t> de performance</a:t>
            </a:r>
          </a:p>
          <a:p>
            <a:pPr marL="0" indent="0">
              <a:buNone/>
            </a:pPr>
            <a:endParaRPr lang="fr-FR" sz="800" cap="none" dirty="0"/>
          </a:p>
          <a:p>
            <a:r>
              <a:rPr lang="fr-FR" sz="2400" cap="none" dirty="0"/>
              <a:t>« </a:t>
            </a:r>
            <a:r>
              <a:rPr lang="fr-FR" sz="2400" cap="none" dirty="0" err="1"/>
              <a:t>Simplexité</a:t>
            </a:r>
            <a:r>
              <a:rPr lang="fr-FR" sz="2400" cap="none" dirty="0"/>
              <a:t> » - immédiateté (temps court)</a:t>
            </a:r>
          </a:p>
          <a:p>
            <a:r>
              <a:rPr lang="fr-FR" sz="2400" cap="none" dirty="0"/>
              <a:t>Production structurée-organisée (≠ de Wikipédia)</a:t>
            </a:r>
          </a:p>
          <a:p>
            <a:r>
              <a:rPr lang="fr-FR" sz="2400" cap="none" dirty="0"/>
              <a:t>Imitation d’intelligence humaine </a:t>
            </a:r>
          </a:p>
          <a:p>
            <a:r>
              <a:rPr lang="fr-FR" sz="2400" cap="none" dirty="0"/>
              <a:t>Traitement de données puissant</a:t>
            </a:r>
          </a:p>
          <a:p>
            <a:r>
              <a:rPr lang="fr-FR" sz="2400" cap="none" dirty="0"/>
              <a:t>« Intelligence » algorithmique </a:t>
            </a:r>
          </a:p>
          <a:p>
            <a:r>
              <a:rPr lang="fr-FR" sz="2400" cap="none" dirty="0"/>
              <a:t>Créativité accidentelle (hallucinante ou « idéation » potentielle ?)  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91444C96-C1E4-48A8-8118-32CFCC72C2EE}"/>
              </a:ext>
            </a:extLst>
          </p:cNvPr>
          <p:cNvSpPr txBox="1">
            <a:spLocks/>
          </p:cNvSpPr>
          <p:nvPr/>
        </p:nvSpPr>
        <p:spPr>
          <a:xfrm>
            <a:off x="243043" y="1188719"/>
            <a:ext cx="5852956" cy="494534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3100" b="1" cap="none" dirty="0"/>
              <a:t>Apprenants</a:t>
            </a:r>
            <a:r>
              <a:rPr lang="fr-FR" sz="3100" dirty="0"/>
              <a:t> =&gt; </a:t>
            </a:r>
            <a:r>
              <a:rPr lang="fr-FR" sz="3100" u="sng" cap="none" dirty="0">
                <a:highlight>
                  <a:srgbClr val="C0C0C0"/>
                </a:highlight>
              </a:rPr>
              <a:t>BESOIN</a:t>
            </a:r>
            <a:r>
              <a:rPr lang="fr-FR" sz="3100" cap="none" dirty="0"/>
              <a:t> de compétences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100" dirty="0"/>
          </a:p>
          <a:p>
            <a:pPr lvl="0">
              <a:buClr>
                <a:prstClr val="black"/>
              </a:buClr>
            </a:pPr>
            <a:r>
              <a:rPr lang="fr-FR" sz="2800" cap="none" dirty="0">
                <a:solidFill>
                  <a:prstClr val="black"/>
                </a:solidFill>
              </a:rPr>
              <a:t>Maturation cognitive (temps long)</a:t>
            </a:r>
          </a:p>
          <a:p>
            <a:pPr lvl="0">
              <a:buClr>
                <a:prstClr val="black"/>
              </a:buClr>
            </a:pPr>
            <a:r>
              <a:rPr lang="fr-FR" sz="2800" cap="none" dirty="0">
                <a:solidFill>
                  <a:prstClr val="black"/>
                </a:solidFill>
              </a:rPr>
              <a:t>Autonomisation (régulation-réflexivité-métacognition)</a:t>
            </a:r>
          </a:p>
          <a:p>
            <a:pPr lvl="0">
              <a:buClr>
                <a:prstClr val="black"/>
              </a:buClr>
            </a:pPr>
            <a:r>
              <a:rPr lang="fr-FR" sz="2800" cap="none" dirty="0">
                <a:solidFill>
                  <a:prstClr val="black"/>
                </a:solidFill>
              </a:rPr>
              <a:t>Élaboration en phases – processus (tissage de liens)</a:t>
            </a:r>
          </a:p>
          <a:p>
            <a:pPr lvl="0">
              <a:buClr>
                <a:prstClr val="black"/>
              </a:buClr>
            </a:pPr>
            <a:r>
              <a:rPr lang="fr-FR" sz="2800" cap="none" dirty="0">
                <a:solidFill>
                  <a:prstClr val="black"/>
                </a:solidFill>
              </a:rPr>
              <a:t>Traitement d’informations laborieux</a:t>
            </a:r>
          </a:p>
          <a:p>
            <a:pPr lvl="0">
              <a:buClr>
                <a:prstClr val="black"/>
              </a:buClr>
            </a:pPr>
            <a:r>
              <a:rPr lang="fr-FR" sz="2800" cap="none" dirty="0">
                <a:solidFill>
                  <a:prstClr val="black"/>
                </a:solidFill>
              </a:rPr>
              <a:t>Intelligences dites « heuristique » </a:t>
            </a:r>
            <a:r>
              <a:rPr lang="fr-FR" sz="2800" i="1" cap="none" dirty="0">
                <a:solidFill>
                  <a:prstClr val="black"/>
                </a:solidFill>
              </a:rPr>
              <a:t>vs</a:t>
            </a:r>
            <a:r>
              <a:rPr lang="fr-FR" sz="2800" cap="none" dirty="0">
                <a:solidFill>
                  <a:prstClr val="black"/>
                </a:solidFill>
              </a:rPr>
              <a:t> « algorithmique » (systèmes 1/2, cf. Daniel Kahneman, Olivier Houdé) </a:t>
            </a:r>
          </a:p>
          <a:p>
            <a:pPr lvl="0">
              <a:buClr>
                <a:prstClr val="black"/>
              </a:buClr>
            </a:pPr>
            <a:r>
              <a:rPr lang="fr-FR" sz="2800" cap="none" dirty="0">
                <a:solidFill>
                  <a:prstClr val="black"/>
                </a:solidFill>
              </a:rPr>
              <a:t> Raisonnement - créativité - invention</a:t>
            </a:r>
          </a:p>
          <a:p>
            <a:pPr marL="0" indent="0" algn="just">
              <a:buNone/>
            </a:pPr>
            <a:endParaRPr lang="fr-FR" sz="1600" cap="none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348735E-EC82-4F73-A3F1-E1E807CED189}"/>
              </a:ext>
            </a:extLst>
          </p:cNvPr>
          <p:cNvSpPr txBox="1">
            <a:spLocks/>
          </p:cNvSpPr>
          <p:nvPr/>
        </p:nvSpPr>
        <p:spPr>
          <a:xfrm>
            <a:off x="192035" y="297210"/>
            <a:ext cx="11807929" cy="891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3000" cap="none" dirty="0">
                <a:latin typeface="Arial" panose="020B0604020202020204" pitchFamily="34" charset="0"/>
                <a:cs typeface="Arial" panose="020B0604020202020204" pitchFamily="34" charset="0"/>
              </a:rPr>
              <a:t>Oppositions binaires : pour un nouveau « paradigme » d’évaluation </a:t>
            </a:r>
            <a:r>
              <a:rPr lang="fr-FR" sz="3200" cap="none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121629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88" y="79348"/>
            <a:ext cx="11615453" cy="616728"/>
          </a:xfrm>
        </p:spPr>
        <p:txBody>
          <a:bodyPr>
            <a:noAutofit/>
          </a:bodyPr>
          <a:lstStyle/>
          <a:p>
            <a:pPr algn="ctr"/>
            <a:r>
              <a:rPr lang="fr-FR" sz="4000" cap="none" dirty="0">
                <a:latin typeface="Arial" panose="020B0604020202020204" pitchFamily="34" charset="0"/>
                <a:cs typeface="Arial" panose="020B0604020202020204" pitchFamily="34" charset="0"/>
              </a:rPr>
              <a:t>Conclusion… optimiste ?  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8533718-5470-42BC-BE23-67C1D792D9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2610" y="785091"/>
            <a:ext cx="11374808" cy="5993561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3600" cap="none" dirty="0"/>
              <a:t>Eduquer =&gt; </a:t>
            </a:r>
            <a:r>
              <a:rPr lang="fr-FR" sz="3600" i="1" cap="none" dirty="0" err="1"/>
              <a:t>educere</a:t>
            </a:r>
            <a:r>
              <a:rPr lang="fr-FR" sz="3600" cap="none" dirty="0"/>
              <a:t> </a:t>
            </a:r>
            <a:r>
              <a:rPr lang="fr-FR" sz="3600" dirty="0"/>
              <a:t>= </a:t>
            </a:r>
            <a:r>
              <a:rPr lang="fr-FR" sz="3600" cap="none" dirty="0"/>
              <a:t>« conduire (en s’élevant) hors de... »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fr-FR" sz="3600" cap="none" dirty="0"/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fr-FR" sz="3100" dirty="0"/>
              <a:t>Gageons</a:t>
            </a:r>
            <a:r>
              <a:rPr lang="fr-FR" sz="3100" cap="none" dirty="0"/>
              <a:t> que l’</a:t>
            </a:r>
            <a:r>
              <a:rPr lang="fr-FR" sz="3100" b="1" cap="none" dirty="0"/>
              <a:t>enjeu d’éducation</a:t>
            </a:r>
            <a:r>
              <a:rPr lang="fr-FR" sz="3100" cap="none" dirty="0"/>
              <a:t> (des évaluations qui en découlent) avec ou sans IA générative est certainement 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fr-FR" sz="3100" cap="none" dirty="0"/>
              <a:t>apprendre progressivement à </a:t>
            </a:r>
            <a:r>
              <a:rPr lang="fr-FR" sz="3100" u="sng" cap="none" dirty="0"/>
              <a:t>s’élever en </a:t>
            </a:r>
            <a:r>
              <a:rPr lang="fr-FR" sz="3100" u="sng" dirty="0"/>
              <a:t>dépassant s</a:t>
            </a:r>
            <a:r>
              <a:rPr lang="fr-FR" sz="3100" u="sng" cap="none" dirty="0"/>
              <a:t>es propres schémas cognitifs, en s’abstrayan</a:t>
            </a:r>
            <a:r>
              <a:rPr lang="fr-FR" sz="3100" u="sng" dirty="0"/>
              <a:t>t </a:t>
            </a:r>
            <a:r>
              <a:rPr lang="fr-FR" sz="3100" u="sng" cap="none" dirty="0"/>
              <a:t>de procédures mentales au profit de nouvelles, transmises, partagées, élaborées en groupe, transférées, expérimentées dans des contextes divers</a:t>
            </a:r>
            <a:r>
              <a:rPr lang="fr-FR" sz="3100" cap="none" dirty="0"/>
              <a:t>... Par conséquent, </a:t>
            </a:r>
            <a:r>
              <a:rPr lang="fr-FR" sz="3100" dirty="0"/>
              <a:t>des objectifs d’atteintes de compétences </a:t>
            </a:r>
            <a:r>
              <a:rPr lang="fr-FR" sz="3100" cap="none" dirty="0"/>
              <a:t>plus riches, plus abouties, plus efficaces, plus épanouissantes…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fr-FR" sz="3100" cap="none" dirty="0"/>
              <a:t>On retrouve l’idée d’une </a:t>
            </a:r>
            <a:r>
              <a:rPr lang="fr-FR" sz="3100" b="1" cap="none" dirty="0"/>
              <a:t>maïeutique</a:t>
            </a:r>
            <a:r>
              <a:rPr lang="fr-FR" sz="3100" cap="none" dirty="0"/>
              <a:t> conçue nécessairement par les situations et l’action des enseignant(e)s comme  </a:t>
            </a:r>
            <a:r>
              <a:rPr lang="fr-FR" sz="3100" u="sng" cap="none" dirty="0"/>
              <a:t>créateurs de situations favorables à l’apprentissage</a:t>
            </a:r>
            <a:r>
              <a:rPr lang="fr-FR" sz="3100" cap="none" dirty="0"/>
              <a:t> (des « </a:t>
            </a:r>
            <a:r>
              <a:rPr lang="fr-FR" sz="3100" cap="none" dirty="0" err="1"/>
              <a:t>apprentisseurs</a:t>
            </a:r>
            <a:r>
              <a:rPr lang="fr-FR" sz="3100" cap="none" dirty="0"/>
              <a:t> ») qui : 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fr-FR" sz="1300" cap="none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dirty="0"/>
              <a:t>- </a:t>
            </a:r>
            <a:r>
              <a:rPr lang="fr-FR" sz="2800" cap="none" dirty="0"/>
              <a:t>apprennent à</a:t>
            </a:r>
            <a:r>
              <a:rPr lang="fr-FR" dirty="0"/>
              <a:t>  </a:t>
            </a:r>
            <a:r>
              <a:rPr lang="fr-FR" sz="2800" cap="none" dirty="0"/>
              <a:t>autrui (apprendre en soi, mais jamais seul) ;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dirty="0"/>
              <a:t>- « </a:t>
            </a:r>
            <a:r>
              <a:rPr lang="fr-FR" sz="2800" cap="none" dirty="0"/>
              <a:t>apprennent à apprendre » ;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800" cap="none" dirty="0"/>
              <a:t>- </a:t>
            </a:r>
            <a:r>
              <a:rPr lang="fr-FR" dirty="0"/>
              <a:t>proposent </a:t>
            </a:r>
            <a:r>
              <a:rPr lang="fr-FR" sz="2800" cap="none" dirty="0"/>
              <a:t> de découvrir, vivre et cultiver une forme d’</a:t>
            </a:r>
            <a:r>
              <a:rPr lang="fr-FR" sz="2800" b="1" cap="none" dirty="0" err="1"/>
              <a:t>apprenance</a:t>
            </a:r>
            <a:r>
              <a:rPr lang="fr-FR" sz="2800" b="1" cap="none" dirty="0"/>
              <a:t> </a:t>
            </a:r>
            <a:r>
              <a:rPr lang="fr-FR" sz="2800" cap="none" dirty="0"/>
              <a:t>(Carré, 2020) comme </a:t>
            </a:r>
            <a:r>
              <a:rPr lang="fr-FR" dirty="0"/>
              <a:t>vecteur </a:t>
            </a:r>
            <a:r>
              <a:rPr lang="fr-FR" sz="2800" cap="none" dirty="0"/>
              <a:t>d’</a:t>
            </a:r>
            <a:r>
              <a:rPr lang="fr-FR" sz="2800" b="1" cap="none" dirty="0" err="1"/>
              <a:t>encapacitation</a:t>
            </a:r>
            <a:r>
              <a:rPr lang="fr-FR" b="1" dirty="0"/>
              <a:t> des apprenants</a:t>
            </a:r>
            <a:r>
              <a:rPr lang="fr-FR" sz="2800" cap="none" dirty="0"/>
              <a:t> (</a:t>
            </a:r>
            <a:r>
              <a:rPr lang="fr-FR" sz="2800" i="1" cap="none" dirty="0" err="1"/>
              <a:t>empowerment</a:t>
            </a:r>
            <a:r>
              <a:rPr lang="fr-FR" sz="2800" cap="none" dirty="0"/>
              <a:t>).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fr-FR" sz="1300" cap="none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dirty="0"/>
              <a:t>L</a:t>
            </a:r>
            <a:r>
              <a:rPr lang="fr-FR" sz="2800" cap="none" dirty="0"/>
              <a:t>es outils d’IA actuels transforment-ils, bouleversent-ils cela ? 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800" cap="none" dirty="0"/>
              <a:t>Suscitent-ils, instaurent-ils un changement de rapport au savoir ?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fr-FR" sz="1300" cap="none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fr-FR" sz="2800" b="1" cap="all" dirty="0"/>
              <a:t>Qu’en pensez-vous ?</a:t>
            </a:r>
          </a:p>
          <a:p>
            <a:pPr algn="just"/>
            <a:endParaRPr lang="fr-FR" sz="1800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2B6C458-9E62-4CB0-8A98-BE07C5E8A0D2}"/>
              </a:ext>
            </a:extLst>
          </p:cNvPr>
          <p:cNvSpPr txBox="1">
            <a:spLocks/>
          </p:cNvSpPr>
          <p:nvPr/>
        </p:nvSpPr>
        <p:spPr>
          <a:xfrm>
            <a:off x="6095999" y="2114550"/>
            <a:ext cx="4086851" cy="3676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cap="none" dirty="0"/>
              <a:t> 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4471DA5-94AE-4938-B16B-2F07E91C27F9}"/>
              </a:ext>
            </a:extLst>
          </p:cNvPr>
          <p:cNvSpPr txBox="1">
            <a:spLocks/>
          </p:cNvSpPr>
          <p:nvPr/>
        </p:nvSpPr>
        <p:spPr>
          <a:xfrm>
            <a:off x="288272" y="1283367"/>
            <a:ext cx="11615454" cy="5095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231435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38092"/>
            <a:ext cx="10364451" cy="57320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cap="none" dirty="0">
                <a:latin typeface="Arial" panose="020B0604020202020204" pitchFamily="34" charset="0"/>
                <a:cs typeface="Arial" panose="020B0604020202020204" pitchFamily="34" charset="0"/>
              </a:rPr>
              <a:t>Bibliographie-1 </a:t>
            </a:r>
            <a:r>
              <a:rPr lang="fr-FR" cap="none" dirty="0"/>
              <a:t>  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E5701FD-9727-4D30-AFEC-76BC49D6CF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277" y="611298"/>
            <a:ext cx="12009444" cy="6246702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Anctil, D. (2023). L’éducation supérieure à l’ère de l’IA générative. 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Pédagogie collégiale, 36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, printemps-été 2023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Audran, J. (2024). Cinq enjeux d’évaluation face à l’émergence des IA génératives en éducation.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Mesure et évaluation en éducation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47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(1), 6‑26.</a:t>
            </a:r>
          </a:p>
          <a:p>
            <a:pPr algn="just">
              <a:lnSpc>
                <a:spcPct val="100000"/>
              </a:lnSpc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Baillifard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A. &amp;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Carbonel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H. (s. d.).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L’éducation transformée par l’Intelligence Artificielle ? Innovations et retours d’expérience dans l’enseignement supérieur.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UniDistance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Suisse, Université de Lausanne.</a:t>
            </a:r>
          </a:p>
          <a:p>
            <a:pPr algn="just">
              <a:lnSpc>
                <a:spcPct val="100000"/>
              </a:lnSpc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Benali, M., &amp; Mohammed, B. (2023). Enseigner à l’ère de l’intelligence artificielle : Quels enjeux ?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(10), 434‑458.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Bergey, J.-L. (2025) « Evaluer avec les IA génératives : performance et/ou compétence ? »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Séminaire interacadémique « 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Trajectoires IA en AURA », DRANE Auvergne-Rhône-Alpes en partenariat avec le réseau Canopé, le TNE de l’Isère et la chaire éthique IA de l’université de Grenoble,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Drane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, site 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de Lyon</a:t>
            </a:r>
            <a:r>
              <a:rPr lang="fr-F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https://drane.edu.ac-lyon.fr/spip/Evaluer-a-l-ere-de-l-IA</a:t>
            </a:r>
            <a:endParaRPr lang="fr-FR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fr-FR" sz="1600" dirty="0" err="1">
                <a:latin typeface="Arial" panose="020B0604020202020204" pitchFamily="34" charset="0"/>
                <a:cs typeface="Arial" panose="020B0604020202020204" pitchFamily="34" charset="0"/>
              </a:rPr>
              <a:t>Berthoz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, A. (2009). La </a:t>
            </a:r>
            <a:r>
              <a:rPr lang="fr-FR" sz="1600" dirty="0" err="1">
                <a:latin typeface="Arial" panose="020B0604020202020204" pitchFamily="34" charset="0"/>
                <a:cs typeface="Arial" panose="020B0604020202020204" pitchFamily="34" charset="0"/>
              </a:rPr>
              <a:t>simplexité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. O. Jacob.</a:t>
            </a:r>
          </a:p>
          <a:p>
            <a:pPr algn="just">
              <a:lnSpc>
                <a:spcPct val="100000"/>
              </a:lnSpc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Bibauw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S. (2024).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Quels rôles pour l’apprenant, l’enseignant et l’IA ?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Colloque international – Retour du sujet et du sens en didactique des langues.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Carré, P. (2020).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fr-FR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apprenance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 : un nouveau rapport au savoir. Dunod.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Céci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J.-F.,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Heiser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L., &amp; Romero, M. (2023). Le dispositif 5J5IA, un exemple de régulation critique de l’IA en éducation. E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nseigner et apprendre à l’ère de l’IA Acculturation, intégration et usages créatifs de l’IA en éducation 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: LIVRE BLANC.</a:t>
            </a:r>
            <a:endParaRPr lang="fr-FR" sz="1600" i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Cristol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D. (2024). 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Apprendre à l'ère de l'intelligence artificielle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ESF-Sciences humaines.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Higuera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C. &amp;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Iyer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J. (2024, 18 janvier) « IA pour les enseignants : un manuel ouvert ». </a:t>
            </a:r>
            <a:r>
              <a:rPr lang="fr-F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https://pressbooks.pub/iapourlesenseignants/</a:t>
            </a:r>
            <a:endParaRPr lang="fr-FR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Detroz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P. (2023). L’évaluation académique à l’ère de l’intelligence artificielle.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Beiruth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L'orient-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Lejour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Inria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Ensta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-ParisTech </a:t>
            </a:r>
            <a:r>
              <a:rPr lang="fr-FR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Flowers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 team </a:t>
            </a:r>
            <a:r>
              <a:rPr lang="fr-FR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(s.d.). </a:t>
            </a:r>
            <a:r>
              <a:rPr lang="fr-F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https://www.youtube.com/@InriaFlowers</a:t>
            </a:r>
            <a:endParaRPr lang="fr-FR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306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391" y="0"/>
            <a:ext cx="10364451" cy="685801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cap="none" dirty="0">
                <a:latin typeface="Arial" panose="020B0604020202020204" pitchFamily="34" charset="0"/>
                <a:cs typeface="Arial" panose="020B0604020202020204" pitchFamily="34" charset="0"/>
              </a:rPr>
              <a:t>Bibliographie-2</a:t>
            </a:r>
            <a:r>
              <a:rPr lang="fr-FR" sz="3200" cap="none" dirty="0"/>
              <a:t> </a:t>
            </a:r>
            <a:r>
              <a:rPr lang="fr-FR" cap="none" dirty="0"/>
              <a:t>  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E5701FD-9727-4D30-AFEC-76BC49D6CF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8136" y="782782"/>
            <a:ext cx="11815728" cy="607521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Gandon, F. (2020). Les IA comprennent-elles ce qu’elles font ?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The Conversation France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Heiser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L., Romero, M. (2023).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à l’intelligence artificielle: Quelles compétences acquérir par les élèves ? GT-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Num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Scol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IA, Université Côte d’Azur. </a:t>
            </a:r>
            <a:r>
              <a:rPr lang="fr-F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https://hal.science/hal-04114236v1/document</a:t>
            </a:r>
            <a:endParaRPr lang="fr-FR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Houdé, O. (2019). 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L'intelligence humaine n'est pas un algorithme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Odile Jacob.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Julia, L. (2019).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 L'intelligence artificielle n'existe pas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First.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Lepage, A., &amp; Roy, N. (2023). Une recension des écrits de 1970 à 2022 sur les rôles de l’enseignant et de l’intelligence artificielle dans le domaine de l’IA en éducation. 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Médiations et médiatisations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(16), 9-50.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Meissonier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R. (2023). La pensée complexe contre l’intelligence artificielle dégénérative.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Management &amp; </a:t>
            </a:r>
            <a:r>
              <a:rPr lang="fr-FR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Datascience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(3).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Miras, G., et al. (2019).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Apports d’un outil d’intelligence artificielle à l’enseignement-apprentissage des langues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EIAH’2019 : Environnements Informatiques pour l’Apprentissage Humain.</a:t>
            </a:r>
          </a:p>
          <a:p>
            <a:pPr algn="just"/>
            <a:r>
              <a:rPr lang="fr-FR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Trestini</a:t>
            </a:r>
            <a:r>
              <a:rPr lang="fr-FR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; Magot, C-A ; </a:t>
            </a:r>
            <a:r>
              <a:rPr lang="fr-FR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Zeyringer</a:t>
            </a:r>
            <a:r>
              <a:rPr lang="fr-FR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; Plateau, J-F ; Frisch, M. et al. (2025). Résultats de l’enquête enseignants élèves sur les usages et non-usages des IAG dans la Région académique Grand-Est. </a:t>
            </a:r>
            <a:r>
              <a:rPr lang="fr-FR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GTnum</a:t>
            </a:r>
            <a:r>
              <a:rPr lang="fr-FR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IA2GE de la Direction du numérique éducatif du MENESR. </a:t>
            </a:r>
            <a:r>
              <a:rPr lang="fr-FR" sz="1600" u="sng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‌hal-05062217‌ </a:t>
            </a:r>
            <a:endParaRPr lang="fr-FR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Seïde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M. (2024). Éducation et intelligence artificielle générative. Contribution de l’UNESCO à partir des publications récentes. </a:t>
            </a:r>
            <a:r>
              <a:rPr lang="fr-FR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Rivista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fr-FR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scienze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dell’educazione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(1).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UNESCO (2021). Stratégie de l’UNESCO sur l'innovation technologique dans l'éducation (2022-2025). Paris. UNESCO. 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https://unesdoc.unesco.org/ark:/48223/pf0000375776_fre </a:t>
            </a:r>
            <a:endParaRPr lang="fr-FR" sz="16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UNESCO (2023). Recommandations sur l'Ethique de l'intelligence artificielle. Paris. UNESCO. </a:t>
            </a:r>
            <a:r>
              <a:rPr lang="fr-FR" sz="1600" cap="none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https://unesdoc.unesco.org/ark:/48223/pf0000386510_fre?posInSet=3&amp;queryId=528261dd-9b3a-490e-bf01-5b597575518c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Walbert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L., &amp;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Polcheira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É. (2024). </a:t>
            </a:r>
            <a:r>
              <a:rPr lang="fr-FR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Risques de l’évaluation avec l’IA : craintes et solutions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Ecampus</a:t>
            </a:r>
            <a:r>
              <a:rPr lang="fr-FR" sz="1600" cap="none" dirty="0">
                <a:latin typeface="Arial" panose="020B0604020202020204" pitchFamily="34" charset="0"/>
                <a:cs typeface="Arial" panose="020B0604020202020204" pitchFamily="34" charset="0"/>
              </a:rPr>
              <a:t>, Université d’Ontario.</a:t>
            </a:r>
          </a:p>
        </p:txBody>
      </p:sp>
    </p:spTree>
    <p:extLst>
      <p:ext uri="{BB962C8B-B14F-4D97-AF65-F5344CB8AC3E}">
        <p14:creationId xmlns:p14="http://schemas.microsoft.com/office/powerpoint/2010/main" val="81115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404D78-9806-4940-AC34-55A643C13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" y="114356"/>
            <a:ext cx="11830050" cy="791578"/>
          </a:xfrm>
        </p:spPr>
        <p:txBody>
          <a:bodyPr>
            <a:normAutofit/>
          </a:bodyPr>
          <a:lstStyle/>
          <a:p>
            <a:pPr algn="ctr"/>
            <a:r>
              <a:rPr lang="fr-FR" sz="3000" dirty="0">
                <a:latin typeface="Arial" panose="020B0604020202020204" pitchFamily="34" charset="0"/>
                <a:cs typeface="Arial" panose="020B0604020202020204" pitchFamily="34" charset="0"/>
              </a:rPr>
              <a:t>IA générative (textuelle) : </a:t>
            </a:r>
            <a:r>
              <a:rPr lang="fr-FR" sz="3000" u="sng" dirty="0">
                <a:latin typeface="Arial" panose="020B0604020202020204" pitchFamily="34" charset="0"/>
                <a:cs typeface="Arial" panose="020B0604020202020204" pitchFamily="34" charset="0"/>
              </a:rPr>
              <a:t>5 remarques préliminaires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369D4D-A74D-4D28-B328-38ECD99F21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0975" y="1056717"/>
            <a:ext cx="11830050" cy="277268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dirty="0"/>
              <a:t>1. </a:t>
            </a:r>
            <a:r>
              <a:rPr lang="fr-FR" dirty="0"/>
              <a:t>(Savoirs constitués) =&gt; association TALN (NLP) à l’algorithmique</a:t>
            </a:r>
          </a:p>
          <a:p>
            <a:pPr marL="0" indent="0" algn="ctr">
              <a:buNone/>
            </a:pPr>
            <a:r>
              <a:rPr lang="fr-FR" b="1" dirty="0"/>
              <a:t>2. </a:t>
            </a:r>
            <a:r>
              <a:rPr lang="fr-FR" dirty="0"/>
              <a:t>(</a:t>
            </a:r>
            <a:r>
              <a:rPr lang="fr-FR" dirty="0" err="1"/>
              <a:t>Chatbot</a:t>
            </a:r>
            <a:r>
              <a:rPr lang="fr-FR" dirty="0"/>
              <a:t>) =&gt; imitation interaction humaine « </a:t>
            </a:r>
            <a:r>
              <a:rPr lang="fr-FR" dirty="0" err="1"/>
              <a:t>bluffante</a:t>
            </a:r>
            <a:r>
              <a:rPr lang="fr-FR" dirty="0"/>
              <a:t> » </a:t>
            </a:r>
          </a:p>
          <a:p>
            <a:pPr marL="0" indent="0" algn="ctr">
              <a:buNone/>
            </a:pPr>
            <a:r>
              <a:rPr lang="fr-FR" b="1" dirty="0"/>
              <a:t>3. </a:t>
            </a:r>
            <a:r>
              <a:rPr lang="fr-FR" dirty="0"/>
              <a:t>« Perroquet stochastique »* =&gt; nécessairement bavard et probabiliste</a:t>
            </a:r>
          </a:p>
          <a:p>
            <a:pPr marL="0" indent="0" algn="ctr">
              <a:buNone/>
            </a:pPr>
            <a:r>
              <a:rPr lang="fr-FR" b="1" dirty="0"/>
              <a:t>4. </a:t>
            </a:r>
            <a:r>
              <a:rPr lang="fr-FR" dirty="0"/>
              <a:t>« boîte noire » =&gt; traitement des données invisible pour l’usager</a:t>
            </a:r>
          </a:p>
          <a:p>
            <a:pPr marL="0" indent="0" algn="ctr">
              <a:buNone/>
            </a:pPr>
            <a:r>
              <a:rPr lang="fr-FR" b="1" dirty="0"/>
              <a:t>5. </a:t>
            </a:r>
            <a:r>
              <a:rPr lang="fr-FR" dirty="0"/>
              <a:t>Technique humaine « miroir » et </a:t>
            </a:r>
            <a:r>
              <a:rPr lang="fr-FR" i="1" dirty="0" err="1"/>
              <a:t>pharmakon</a:t>
            </a:r>
            <a:r>
              <a:rPr lang="fr-FR" dirty="0"/>
              <a:t> =&gt; </a:t>
            </a:r>
            <a:r>
              <a:rPr lang="fr-FR" cap="none" dirty="0"/>
              <a:t>dualité poison-remède : cf. </a:t>
            </a:r>
            <a:r>
              <a:rPr lang="fr-FR" b="1" cap="none" dirty="0">
                <a:solidFill>
                  <a:schemeClr val="accent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Stiegler</a:t>
            </a:r>
            <a:r>
              <a:rPr lang="fr-FR" cap="none" dirty="0"/>
              <a:t> ou « </a:t>
            </a:r>
            <a:r>
              <a:rPr lang="fr-FR" b="1" cap="none" dirty="0">
                <a:solidFill>
                  <a:schemeClr val="accent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Phèdre</a:t>
            </a:r>
            <a:r>
              <a:rPr lang="fr-FR" cap="none" dirty="0"/>
              <a:t> » de Platon</a:t>
            </a:r>
          </a:p>
          <a:p>
            <a:pPr marL="457200" indent="-457200" algn="ctr">
              <a:buAutoNum type="arabicPeriod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EA1C102-14EA-4AAB-A015-87B7998B99DF}"/>
              </a:ext>
            </a:extLst>
          </p:cNvPr>
          <p:cNvSpPr txBox="1"/>
          <p:nvPr/>
        </p:nvSpPr>
        <p:spPr>
          <a:xfrm>
            <a:off x="144136" y="3829400"/>
            <a:ext cx="11830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IA = poison pédagogique ? </a:t>
            </a:r>
            <a:r>
              <a:rPr lang="fr-FR" sz="2800" dirty="0"/>
              <a:t>=&gt;</a:t>
            </a:r>
            <a:r>
              <a:rPr lang="fr-FR" sz="2800" b="1" dirty="0"/>
              <a:t> </a:t>
            </a:r>
            <a:r>
              <a:rPr lang="fr-FR" sz="2800" dirty="0"/>
              <a:t>digitaline à faible dose : régulatrice du rythme cardiaque, mais fatale (arrêt cardiaque) au-delà d’un certain seuil !</a:t>
            </a:r>
          </a:p>
          <a:p>
            <a:pPr algn="ctr"/>
            <a:endParaRPr lang="fr-FR" sz="2800" dirty="0"/>
          </a:p>
          <a:p>
            <a:pPr algn="ctr"/>
            <a:r>
              <a:rPr lang="fr-FR" sz="2800" dirty="0"/>
              <a:t>Une analogie =&gt; renvoie à la question de </a:t>
            </a:r>
            <a:r>
              <a:rPr lang="fr-FR" sz="2800" u="sng" dirty="0"/>
              <a:t>dosage</a:t>
            </a:r>
            <a:r>
              <a:rPr lang="fr-FR" sz="2800" dirty="0"/>
              <a:t> et d’</a:t>
            </a:r>
            <a:r>
              <a:rPr lang="fr-FR" sz="2800" u="sng" dirty="0"/>
              <a:t>adaptation aux besoins du patient</a:t>
            </a:r>
            <a:r>
              <a:rPr lang="fr-FR" sz="2800" dirty="0"/>
              <a:t>.</a:t>
            </a:r>
          </a:p>
          <a:p>
            <a:pPr algn="ctr"/>
            <a:endParaRPr lang="fr-FR" sz="10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B2BFBB5-48A4-4123-BF6B-02AADA4CFB40}"/>
              </a:ext>
            </a:extLst>
          </p:cNvPr>
          <p:cNvSpPr txBox="1"/>
          <p:nvPr/>
        </p:nvSpPr>
        <p:spPr>
          <a:xfrm>
            <a:off x="0" y="6150114"/>
            <a:ext cx="1211832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highlight>
                  <a:srgbClr val="FFFF99"/>
                </a:highlight>
              </a:rPr>
              <a:t>* cf. Emily Bender et al. </a:t>
            </a:r>
            <a:r>
              <a:rPr lang="en-US" dirty="0">
                <a:highlight>
                  <a:srgbClr val="FFFF99"/>
                </a:highlight>
              </a:rPr>
              <a:t>(2021). "On the Dangers of Stochastic Parrots: Can Language Models Be Too Big?". </a:t>
            </a:r>
            <a:r>
              <a:rPr lang="en-US" i="1" dirty="0">
                <a:highlight>
                  <a:srgbClr val="FFFF99"/>
                </a:highlight>
              </a:rPr>
              <a:t>Proceedings of the 2021 ACM Conference on Fairness, Accountability, and Transparency</a:t>
            </a:r>
            <a:r>
              <a:rPr lang="en-US" dirty="0">
                <a:highlight>
                  <a:srgbClr val="FFFF99"/>
                </a:highlight>
              </a:rPr>
              <a:t>.</a:t>
            </a:r>
            <a:endParaRPr lang="fr-FR" sz="2000" dirty="0">
              <a:highlight>
                <a:srgbClr val="FFFF99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6692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404D78-9806-4940-AC34-55A643C13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7" y="132743"/>
            <a:ext cx="11997615" cy="1007900"/>
          </a:xfrm>
        </p:spPr>
        <p:txBody>
          <a:bodyPr>
            <a:normAutofit/>
          </a:bodyPr>
          <a:lstStyle/>
          <a:p>
            <a:pPr algn="ctr"/>
            <a:r>
              <a:rPr lang="fr-FR" sz="2800" u="sng" dirty="0">
                <a:latin typeface="Arial" panose="020B0604020202020204" pitchFamily="34" charset="0"/>
                <a:cs typeface="Arial" panose="020B0604020202020204" pitchFamily="34" charset="0"/>
              </a:rPr>
              <a:t>5 questions récurrentes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et… quelle(s) posture(s) en réponse </a:t>
            </a: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369D4D-A74D-4D28-B328-38ECD99F21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9824" y="1258977"/>
            <a:ext cx="11787058" cy="536184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b="1" dirty="0"/>
              <a:t>1. </a:t>
            </a:r>
            <a:r>
              <a:rPr lang="fr-FR" dirty="0"/>
              <a:t>Comment évaluer : équité et pertinence des productions générées-assistées par l’IAG ?</a:t>
            </a:r>
          </a:p>
          <a:p>
            <a:pPr marL="0" indent="0" algn="ctr">
              <a:buNone/>
            </a:pPr>
            <a:r>
              <a:rPr lang="fr-FR" sz="1000" dirty="0"/>
              <a:t> </a:t>
            </a:r>
          </a:p>
          <a:p>
            <a:pPr marL="0" indent="0" algn="ctr">
              <a:buNone/>
            </a:pPr>
            <a:r>
              <a:rPr lang="fr-FR" b="1" dirty="0"/>
              <a:t>2. </a:t>
            </a:r>
            <a:r>
              <a:rPr lang="fr-FR" dirty="0"/>
              <a:t>Critères d’évaluation nouveaux ? Quoi valoriser et /ou pondérer dans ce contexte ?</a:t>
            </a:r>
          </a:p>
          <a:p>
            <a:pPr marL="0" indent="0" algn="ctr">
              <a:buNone/>
            </a:pPr>
            <a:endParaRPr lang="fr-FR" sz="1000" dirty="0"/>
          </a:p>
          <a:p>
            <a:pPr marL="0" indent="0" algn="ctr">
              <a:buNone/>
            </a:pPr>
            <a:r>
              <a:rPr lang="fr-FR" b="1" dirty="0"/>
              <a:t>3. </a:t>
            </a:r>
            <a:r>
              <a:rPr lang="fr-FR" dirty="0"/>
              <a:t>Tirer parti de l’IAG : questionner-transcender des types d’évaluations classiques (diagnostique-formatif-sommatif et certificatif) ? </a:t>
            </a:r>
          </a:p>
          <a:p>
            <a:pPr marL="0" indent="0" algn="ctr">
              <a:buNone/>
            </a:pPr>
            <a:endParaRPr lang="fr-FR" sz="1000" dirty="0"/>
          </a:p>
          <a:p>
            <a:pPr marL="0" indent="0" algn="ctr">
              <a:buNone/>
            </a:pPr>
            <a:r>
              <a:rPr lang="fr-FR" b="1" dirty="0"/>
              <a:t>4. </a:t>
            </a:r>
            <a:r>
              <a:rPr lang="fr-FR" dirty="0"/>
              <a:t>Quoi prioriser pour une exploitation éclairée, raisonnée et critique de l’IAG pour des évaluations éthiques et adaptées au contexte actuel ?</a:t>
            </a:r>
          </a:p>
          <a:p>
            <a:pPr marL="0" indent="0" algn="ctr">
              <a:buNone/>
            </a:pPr>
            <a:r>
              <a:rPr lang="fr-FR" sz="1000" dirty="0"/>
              <a:t> </a:t>
            </a:r>
          </a:p>
          <a:p>
            <a:pPr marL="0" indent="0" algn="ctr">
              <a:buNone/>
            </a:pPr>
            <a:r>
              <a:rPr lang="fr-FR" b="1" dirty="0"/>
              <a:t>5. </a:t>
            </a:r>
            <a:r>
              <a:rPr lang="fr-FR" dirty="0"/>
              <a:t>Comment dépasser la simple recherche de performance ?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... Finalement, </a:t>
            </a:r>
            <a:r>
              <a:rPr lang="fr-FR" i="1" dirty="0"/>
              <a:t>quid</a:t>
            </a:r>
            <a:r>
              <a:rPr lang="fr-FR" dirty="0"/>
              <a:t> des postures à envisager face aux IAG ?</a:t>
            </a:r>
          </a:p>
        </p:txBody>
      </p:sp>
    </p:spTree>
    <p:extLst>
      <p:ext uri="{BB962C8B-B14F-4D97-AF65-F5344CB8AC3E}">
        <p14:creationId xmlns:p14="http://schemas.microsoft.com/office/powerpoint/2010/main" val="196940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83" y="139303"/>
            <a:ext cx="11823856" cy="767370"/>
          </a:xfrm>
        </p:spPr>
        <p:txBody>
          <a:bodyPr>
            <a:noAutofit/>
          </a:bodyPr>
          <a:lstStyle/>
          <a:p>
            <a:pPr algn="ctr"/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Face à </a:t>
            </a:r>
            <a:r>
              <a:rPr lang="fr-FR" sz="3200" cap="none" dirty="0">
                <a:latin typeface="Arial" panose="020B0604020202020204" pitchFamily="34" charset="0"/>
                <a:cs typeface="Arial" panose="020B0604020202020204" pitchFamily="34" charset="0"/>
              </a:rPr>
              <a:t>l’IA : </a:t>
            </a:r>
            <a:r>
              <a:rPr lang="fr-FR" sz="3200" u="sng" cap="none" dirty="0">
                <a:latin typeface="Arial" panose="020B0604020202020204" pitchFamily="34" charset="0"/>
                <a:cs typeface="Arial" panose="020B0604020202020204" pitchFamily="34" charset="0"/>
              </a:rPr>
              <a:t>défiance</a:t>
            </a:r>
            <a:r>
              <a:rPr lang="fr-FR" sz="3200" cap="none" dirty="0">
                <a:latin typeface="Arial" panose="020B0604020202020204" pitchFamily="34" charset="0"/>
                <a:cs typeface="Arial" panose="020B0604020202020204" pitchFamily="34" charset="0"/>
              </a:rPr>
              <a:t>*, évitement ou intégration ?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2B6C458-9E62-4CB0-8A98-BE07C5E8A0D2}"/>
              </a:ext>
            </a:extLst>
          </p:cNvPr>
          <p:cNvSpPr txBox="1">
            <a:spLocks/>
          </p:cNvSpPr>
          <p:nvPr/>
        </p:nvSpPr>
        <p:spPr>
          <a:xfrm>
            <a:off x="6095999" y="2114550"/>
            <a:ext cx="4086851" cy="3676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cap="none" dirty="0"/>
              <a:t> 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4471DA5-94AE-4938-B16B-2F07E91C27F9}"/>
              </a:ext>
            </a:extLst>
          </p:cNvPr>
          <p:cNvSpPr txBox="1">
            <a:spLocks/>
          </p:cNvSpPr>
          <p:nvPr/>
        </p:nvSpPr>
        <p:spPr>
          <a:xfrm>
            <a:off x="288272" y="1283367"/>
            <a:ext cx="11615454" cy="4015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endParaRPr lang="fr-FR" sz="29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53A4F79-612C-44BA-A57E-3E721C21AFC5}"/>
              </a:ext>
            </a:extLst>
          </p:cNvPr>
          <p:cNvSpPr txBox="1"/>
          <p:nvPr/>
        </p:nvSpPr>
        <p:spPr>
          <a:xfrm>
            <a:off x="388284" y="1781691"/>
            <a:ext cx="11615453" cy="341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400" b="1" dirty="0"/>
              <a:t>Compréhension humaine </a:t>
            </a:r>
            <a:r>
              <a:rPr lang="fr-FR" sz="2400" dirty="0"/>
              <a:t>profonde des contextes = subtilité du langage, nuances culturelles, références présentant un défi. </a:t>
            </a:r>
          </a:p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400" b="1" dirty="0"/>
              <a:t>Intelligence émotionnelle </a:t>
            </a:r>
            <a:r>
              <a:rPr lang="fr-FR" sz="2400" dirty="0"/>
              <a:t>: c’est-à-dire, complexité des émotions et ambiguïté : par ex. « acceptation et rejet compatibles par résignation » (</a:t>
            </a:r>
            <a:r>
              <a:rPr lang="fr-FR" sz="2400" dirty="0" err="1"/>
              <a:t>Meissonier</a:t>
            </a:r>
            <a:r>
              <a:rPr lang="fr-FR" sz="2400" dirty="0"/>
              <a:t>, 2023).</a:t>
            </a:r>
          </a:p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400" b="1" dirty="0"/>
              <a:t>Imagination, créativité </a:t>
            </a:r>
            <a:r>
              <a:rPr lang="fr-FR" sz="2400" dirty="0"/>
              <a:t>: idéation, pensées innovantes, résolution originale de problèmes.</a:t>
            </a:r>
          </a:p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400" b="1" dirty="0"/>
              <a:t>Conscience de soi, de l’altérité </a:t>
            </a:r>
            <a:r>
              <a:rPr lang="fr-FR" sz="2400" dirty="0"/>
              <a:t>: relations et situations sociales complexes. </a:t>
            </a:r>
          </a:p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400" b="1" dirty="0"/>
              <a:t>Ethique et moralité </a:t>
            </a:r>
            <a:r>
              <a:rPr lang="fr-FR" sz="2400" dirty="0"/>
              <a:t>: valeurs morales, appréhension de dilemmes éthiques complexes.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D8E5D4E-5DE9-42EB-8664-BC1FB1986D9D}"/>
              </a:ext>
            </a:extLst>
          </p:cNvPr>
          <p:cNvSpPr txBox="1"/>
          <p:nvPr/>
        </p:nvSpPr>
        <p:spPr>
          <a:xfrm>
            <a:off x="338279" y="921218"/>
            <a:ext cx="116154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Posture de </a:t>
            </a:r>
            <a:r>
              <a:rPr lang="fr-FR" sz="2400" b="1" dirty="0">
                <a:highlight>
                  <a:srgbClr val="FF5050"/>
                </a:highlight>
              </a:rPr>
              <a:t>DÉFIANCE</a:t>
            </a:r>
            <a:r>
              <a:rPr lang="fr-FR" sz="2400" b="1" dirty="0"/>
              <a:t> </a:t>
            </a:r>
            <a:r>
              <a:rPr lang="fr-FR" sz="2400" dirty="0"/>
              <a:t>: exploitation de l’IA à partir de </a:t>
            </a:r>
            <a:r>
              <a:rPr lang="fr-FR" sz="2400" b="1" u="sng" dirty="0"/>
              <a:t>tout ce qui ne peut être qu’humain </a:t>
            </a:r>
            <a:r>
              <a:rPr lang="fr-FR" sz="2400" dirty="0"/>
              <a:t>(</a:t>
            </a:r>
            <a:r>
              <a:rPr lang="fr-FR" sz="2400" dirty="0" err="1"/>
              <a:t>Detroz</a:t>
            </a:r>
            <a:r>
              <a:rPr lang="fr-FR" sz="2400" dirty="0"/>
              <a:t>, 2024), c’est-à-dire :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423953-1DF0-469D-BA50-C75B2AA5C32C}"/>
              </a:ext>
            </a:extLst>
          </p:cNvPr>
          <p:cNvSpPr txBox="1"/>
          <p:nvPr/>
        </p:nvSpPr>
        <p:spPr>
          <a:xfrm>
            <a:off x="643047" y="5273140"/>
            <a:ext cx="10905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Risques </a:t>
            </a:r>
            <a:r>
              <a:rPr lang="fr-FR" sz="2400" dirty="0"/>
              <a:t>: essentialisation des pratiques d’éducation, des pratiques rebattues en résistance à une déferlante... pour contrer une « déshumanisation » technologique ?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0F21BA1-A074-4561-A826-180A60D67819}"/>
              </a:ext>
            </a:extLst>
          </p:cNvPr>
          <p:cNvSpPr txBox="1"/>
          <p:nvPr/>
        </p:nvSpPr>
        <p:spPr>
          <a:xfrm>
            <a:off x="388284" y="6206697"/>
            <a:ext cx="116154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highlight>
                  <a:srgbClr val="FFFF99"/>
                </a:highlight>
              </a:rPr>
              <a:t>* </a:t>
            </a:r>
            <a:r>
              <a:rPr lang="fr-FR" b="1" dirty="0">
                <a:highlight>
                  <a:srgbClr val="FFFF99"/>
                </a:highlight>
              </a:rPr>
              <a:t>NB : </a:t>
            </a:r>
            <a:r>
              <a:rPr lang="fr-FR" dirty="0">
                <a:highlight>
                  <a:srgbClr val="FFFF99"/>
                </a:highlight>
              </a:rPr>
              <a:t>notez que la défiance peut aller jusqu’à la promotion d’un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highlight>
                  <a:srgbClr val="FFFF99"/>
                </a:highligh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guide de non-usage </a:t>
            </a:r>
            <a:r>
              <a:rPr lang="fr-FR" dirty="0">
                <a:highlight>
                  <a:srgbClr val="FFFF99"/>
                </a:highlight>
              </a:rPr>
              <a:t> (A. Perret, nov. 2024) et « </a:t>
            </a:r>
            <a:r>
              <a:rPr lang="fr-FR" b="1" dirty="0">
                <a:highlight>
                  <a:srgbClr val="FFFF99"/>
                </a:highlight>
                <a:hlinkClick r:id="rId3"/>
              </a:rPr>
              <a:t>Enjeux des usages et du non-usage de l'intelligence artificielle dans l'éducation </a:t>
            </a:r>
            <a:r>
              <a:rPr lang="fr-FR" b="1" i="1" dirty="0">
                <a:highlight>
                  <a:srgbClr val="FFFF99"/>
                </a:highlight>
              </a:rPr>
              <a:t>» </a:t>
            </a:r>
            <a:r>
              <a:rPr lang="fr-FR" dirty="0">
                <a:highlight>
                  <a:srgbClr val="FFFF99"/>
                </a:highlight>
              </a:rPr>
              <a:t>(</a:t>
            </a:r>
            <a:r>
              <a:rPr lang="fr-FR" i="1" dirty="0">
                <a:highlight>
                  <a:srgbClr val="FFFF99"/>
                </a:highlight>
              </a:rPr>
              <a:t>idem</a:t>
            </a:r>
            <a:r>
              <a:rPr lang="fr-FR" dirty="0">
                <a:highlight>
                  <a:srgbClr val="FFFF99"/>
                </a:highlight>
              </a:rPr>
              <a:t>, janv. 2026).</a:t>
            </a:r>
          </a:p>
        </p:txBody>
      </p:sp>
    </p:spTree>
    <p:extLst>
      <p:ext uri="{BB962C8B-B14F-4D97-AF65-F5344CB8AC3E}">
        <p14:creationId xmlns:p14="http://schemas.microsoft.com/office/powerpoint/2010/main" val="201907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328" y="224825"/>
            <a:ext cx="11615453" cy="767370"/>
          </a:xfrm>
        </p:spPr>
        <p:txBody>
          <a:bodyPr>
            <a:normAutofit/>
          </a:bodyPr>
          <a:lstStyle/>
          <a:p>
            <a:pPr algn="ctr"/>
            <a:r>
              <a:rPr lang="fr-FR" sz="3600" cap="none" dirty="0">
                <a:latin typeface="Arial" panose="020B0604020202020204" pitchFamily="34" charset="0"/>
                <a:cs typeface="Arial" panose="020B0604020202020204" pitchFamily="34" charset="0"/>
              </a:rPr>
              <a:t>Face à l’IA : défiance, </a:t>
            </a:r>
            <a:r>
              <a:rPr lang="fr-FR" sz="3600" u="sng" cap="none" dirty="0">
                <a:latin typeface="Arial" panose="020B0604020202020204" pitchFamily="34" charset="0"/>
                <a:cs typeface="Arial" panose="020B0604020202020204" pitchFamily="34" charset="0"/>
              </a:rPr>
              <a:t>évitement</a:t>
            </a:r>
            <a:r>
              <a:rPr lang="fr-FR" sz="3600" cap="none" dirty="0">
                <a:latin typeface="Arial" panose="020B0604020202020204" pitchFamily="34" charset="0"/>
                <a:cs typeface="Arial" panose="020B0604020202020204" pitchFamily="34" charset="0"/>
              </a:rPr>
              <a:t> ou intégration </a:t>
            </a:r>
            <a:r>
              <a:rPr lang="fr-FR" cap="none" dirty="0"/>
              <a:t>?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2B6C458-9E62-4CB0-8A98-BE07C5E8A0D2}"/>
              </a:ext>
            </a:extLst>
          </p:cNvPr>
          <p:cNvSpPr txBox="1">
            <a:spLocks/>
          </p:cNvSpPr>
          <p:nvPr/>
        </p:nvSpPr>
        <p:spPr>
          <a:xfrm>
            <a:off x="6095999" y="2114550"/>
            <a:ext cx="4086851" cy="3676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cap="none" dirty="0"/>
              <a:t> 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4471DA5-94AE-4938-B16B-2F07E91C27F9}"/>
              </a:ext>
            </a:extLst>
          </p:cNvPr>
          <p:cNvSpPr txBox="1">
            <a:spLocks/>
          </p:cNvSpPr>
          <p:nvPr/>
        </p:nvSpPr>
        <p:spPr>
          <a:xfrm>
            <a:off x="288272" y="1283367"/>
            <a:ext cx="11615454" cy="5095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endParaRPr lang="fr-FR" sz="29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53A4F79-612C-44BA-A57E-3E721C21AFC5}"/>
              </a:ext>
            </a:extLst>
          </p:cNvPr>
          <p:cNvSpPr txBox="1"/>
          <p:nvPr/>
        </p:nvSpPr>
        <p:spPr>
          <a:xfrm>
            <a:off x="288273" y="2436465"/>
            <a:ext cx="11615453" cy="245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600" b="1" dirty="0"/>
              <a:t>Sources et citations vérifiées : </a:t>
            </a:r>
            <a:r>
              <a:rPr lang="fr-FR" sz="2600" dirty="0"/>
              <a:t>contrôle strict du matériau documentaire.</a:t>
            </a:r>
          </a:p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600" b="1" dirty="0"/>
              <a:t>Ressources non-textuelles </a:t>
            </a:r>
            <a:r>
              <a:rPr lang="fr-FR" sz="2600" dirty="0"/>
              <a:t>: images, audio, vidéo.</a:t>
            </a:r>
          </a:p>
          <a:p>
            <a:pPr marL="342900" indent="-342900">
              <a:lnSpc>
                <a:spcPct val="130000"/>
              </a:lnSpc>
              <a:buAutoNum type="arabicPeriod"/>
            </a:pPr>
            <a:r>
              <a:rPr lang="fr-FR" sz="2600" b="1" dirty="0"/>
              <a:t>Ressources et évènements récents : </a:t>
            </a:r>
            <a:r>
              <a:rPr lang="fr-FR" sz="2600" dirty="0"/>
              <a:t>documents d’actualité, à partir de 2026...  </a:t>
            </a:r>
          </a:p>
          <a:p>
            <a:pPr marL="342900" indent="-342900">
              <a:buAutoNum type="arabicPeriod"/>
            </a:pPr>
            <a:r>
              <a:rPr lang="fr-FR" sz="2600" b="1" dirty="0"/>
              <a:t>Décontextualisation </a:t>
            </a:r>
            <a:r>
              <a:rPr lang="fr-FR" sz="2600" dirty="0"/>
              <a:t>: d’une perspective locale à une générale (et inversement) pour une analyse fine des situations.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D8E5D4E-5DE9-42EB-8664-BC1FB1986D9D}"/>
              </a:ext>
            </a:extLst>
          </p:cNvPr>
          <p:cNvSpPr txBox="1"/>
          <p:nvPr/>
        </p:nvSpPr>
        <p:spPr>
          <a:xfrm>
            <a:off x="288272" y="1114165"/>
            <a:ext cx="11615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Posture d’</a:t>
            </a:r>
            <a:r>
              <a:rPr lang="fr-FR" sz="2400" b="1" dirty="0">
                <a:highlight>
                  <a:srgbClr val="FFCC00"/>
                </a:highlight>
              </a:rPr>
              <a:t>ÉVITEMENT</a:t>
            </a:r>
            <a:r>
              <a:rPr lang="fr-FR" sz="2400" b="1" dirty="0"/>
              <a:t> </a:t>
            </a:r>
            <a:r>
              <a:rPr lang="fr-FR" sz="2400" dirty="0"/>
              <a:t>: l’espace pédagogique comme environnement contrôlé « les évaluations les plus importantes pouvant mesurer les connaissances et l’atteinte des connaissances » (Anctil, 2023), c’est-à-dire :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7726F32-E7B9-44BB-95BB-F9CE0510F40F}"/>
              </a:ext>
            </a:extLst>
          </p:cNvPr>
          <p:cNvSpPr txBox="1"/>
          <p:nvPr/>
        </p:nvSpPr>
        <p:spPr>
          <a:xfrm>
            <a:off x="735105" y="5159134"/>
            <a:ext cx="10659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Risques </a:t>
            </a:r>
            <a:r>
              <a:rPr lang="fr-FR" sz="2400" dirty="0"/>
              <a:t>: contrôle provisoire, acculturation à l’IAG hors contexte scolaire, décalage entre usages personnels privés et contextes éducatifs (compétences potentielles des apprenants en IA non stabilisées, non valorisées). </a:t>
            </a:r>
          </a:p>
        </p:txBody>
      </p:sp>
    </p:spTree>
    <p:extLst>
      <p:ext uri="{BB962C8B-B14F-4D97-AF65-F5344CB8AC3E}">
        <p14:creationId xmlns:p14="http://schemas.microsoft.com/office/powerpoint/2010/main" val="366719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B62F-589B-4241-AD89-8E951DF5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273" y="105845"/>
            <a:ext cx="11615453" cy="767370"/>
          </a:xfrm>
        </p:spPr>
        <p:txBody>
          <a:bodyPr>
            <a:normAutofit/>
          </a:bodyPr>
          <a:lstStyle/>
          <a:p>
            <a:pPr algn="ctr"/>
            <a:r>
              <a:rPr lang="fr-FR" sz="3200" cap="none" dirty="0">
                <a:latin typeface="Arial" panose="020B0604020202020204" pitchFamily="34" charset="0"/>
                <a:cs typeface="Arial" panose="020B0604020202020204" pitchFamily="34" charset="0"/>
              </a:rPr>
              <a:t>Face à l’IA : défiance, évitement ou </a:t>
            </a:r>
            <a:r>
              <a:rPr lang="fr-FR" sz="3200" u="sng" cap="none" dirty="0">
                <a:latin typeface="Arial" panose="020B0604020202020204" pitchFamily="34" charset="0"/>
                <a:cs typeface="Arial" panose="020B0604020202020204" pitchFamily="34" charset="0"/>
              </a:rPr>
              <a:t>intégration</a:t>
            </a:r>
            <a:r>
              <a:rPr lang="fr-FR" sz="3200" cap="none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2B6C458-9E62-4CB0-8A98-BE07C5E8A0D2}"/>
              </a:ext>
            </a:extLst>
          </p:cNvPr>
          <p:cNvSpPr txBox="1">
            <a:spLocks/>
          </p:cNvSpPr>
          <p:nvPr/>
        </p:nvSpPr>
        <p:spPr>
          <a:xfrm>
            <a:off x="6095999" y="2114550"/>
            <a:ext cx="4086851" cy="3676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cap="none" dirty="0"/>
              <a:t> 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4471DA5-94AE-4938-B16B-2F07E91C27F9}"/>
              </a:ext>
            </a:extLst>
          </p:cNvPr>
          <p:cNvSpPr txBox="1">
            <a:spLocks/>
          </p:cNvSpPr>
          <p:nvPr/>
        </p:nvSpPr>
        <p:spPr>
          <a:xfrm>
            <a:off x="288272" y="1283367"/>
            <a:ext cx="11615454" cy="5095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endParaRPr lang="fr-FR" sz="29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53A4F79-612C-44BA-A57E-3E721C21AFC5}"/>
              </a:ext>
            </a:extLst>
          </p:cNvPr>
          <p:cNvSpPr txBox="1"/>
          <p:nvPr/>
        </p:nvSpPr>
        <p:spPr>
          <a:xfrm>
            <a:off x="481262" y="2397820"/>
            <a:ext cx="1122947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AutoNum type="arabicPeriod"/>
            </a:pPr>
            <a:r>
              <a:rPr lang="fr-FR" sz="2600" b="1" dirty="0"/>
              <a:t>Association à des pédagogies alternatives : </a:t>
            </a:r>
            <a:r>
              <a:rPr lang="fr-FR" sz="2600" dirty="0"/>
              <a:t>pédagogie du projet, classe inversée – renversée, etc.</a:t>
            </a:r>
          </a:p>
          <a:p>
            <a:pPr marL="342900" indent="-342900" algn="just">
              <a:spcBef>
                <a:spcPts val="600"/>
              </a:spcBef>
              <a:buAutoNum type="arabicPeriod"/>
            </a:pPr>
            <a:r>
              <a:rPr lang="fr-FR" sz="2600" b="1" dirty="0"/>
              <a:t>Approches socio-constructivistes : </a:t>
            </a:r>
            <a:r>
              <a:rPr lang="fr-FR" sz="2600" dirty="0"/>
              <a:t>collaboration-coopération, évaluations participatives et croisées. </a:t>
            </a:r>
          </a:p>
          <a:p>
            <a:pPr marL="342900" indent="-342900" algn="just">
              <a:spcBef>
                <a:spcPts val="600"/>
              </a:spcBef>
              <a:buAutoNum type="arabicPeriod"/>
            </a:pPr>
            <a:r>
              <a:rPr lang="fr-FR" sz="2600" b="1" dirty="0"/>
              <a:t>Outil IA comme générateur de situations pédagogiques :  </a:t>
            </a:r>
            <a:r>
              <a:rPr lang="fr-FR" sz="2600" dirty="0"/>
              <a:t>études de cas, ébauches de situations pédagogiques, source documentaire préalable, etc.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D8E5D4E-5DE9-42EB-8664-BC1FB1986D9D}"/>
              </a:ext>
            </a:extLst>
          </p:cNvPr>
          <p:cNvSpPr txBox="1"/>
          <p:nvPr/>
        </p:nvSpPr>
        <p:spPr>
          <a:xfrm>
            <a:off x="240630" y="961596"/>
            <a:ext cx="11710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Posture d’</a:t>
            </a:r>
            <a:r>
              <a:rPr lang="fr-FR" sz="2400" b="1" dirty="0">
                <a:highlight>
                  <a:srgbClr val="CCFF99"/>
                </a:highlight>
              </a:rPr>
              <a:t>INTÉGRATION </a:t>
            </a:r>
            <a:r>
              <a:rPr lang="fr-FR" sz="2400" dirty="0"/>
              <a:t>: former le corps enseignant pour « explorer les meilleures manières d’intégrer ces outils à l’enseignement, aux pratiques pédagogiques et aux évaluations » (Anctil, 2023), c’est-à-dire :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1BB98A1-F5D9-42E1-B042-87BF3F97F1C3}"/>
              </a:ext>
            </a:extLst>
          </p:cNvPr>
          <p:cNvSpPr txBox="1"/>
          <p:nvPr/>
        </p:nvSpPr>
        <p:spPr>
          <a:xfrm>
            <a:off x="288272" y="5221466"/>
            <a:ext cx="11710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Risques </a:t>
            </a:r>
            <a:r>
              <a:rPr lang="fr-FR" sz="2400" dirty="0"/>
              <a:t>: incompatibilité avec divers types d’évaluations institutionnelles, enjeux didactiques d’alignement pédagogique, chronophagie, acceptabilité de démarches alternatives, « rapport au savoir » des apprenants, des enseignants, des familles, de l’institution, etc.  </a:t>
            </a:r>
          </a:p>
        </p:txBody>
      </p:sp>
    </p:spTree>
    <p:extLst>
      <p:ext uri="{BB962C8B-B14F-4D97-AF65-F5344CB8AC3E}">
        <p14:creationId xmlns:p14="http://schemas.microsoft.com/office/powerpoint/2010/main" val="182955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F8DD6DB-4C35-4E12-A833-80681E12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70" y="0"/>
            <a:ext cx="11878886" cy="765406"/>
          </a:xfrm>
        </p:spPr>
        <p:txBody>
          <a:bodyPr>
            <a:normAutofit/>
          </a:bodyPr>
          <a:lstStyle/>
          <a:p>
            <a:pPr algn="ctr"/>
            <a:r>
              <a:rPr lang="fr-FR" sz="3200" cap="none" dirty="0">
                <a:latin typeface="Arial" panose="020B0604020202020204" pitchFamily="34" charset="0"/>
                <a:cs typeface="Arial" panose="020B0604020202020204" pitchFamily="34" charset="0"/>
              </a:rPr>
              <a:t>Gradation : de </a:t>
            </a: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la défiance… à l’intégration ? </a:t>
            </a:r>
            <a:endParaRPr lang="fr-FR" sz="32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9DDE6117-DEB1-490C-9EF7-2704976A6D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529561"/>
              </p:ext>
            </p:extLst>
          </p:nvPr>
        </p:nvGraphicFramePr>
        <p:xfrm>
          <a:off x="78435" y="656705"/>
          <a:ext cx="12035130" cy="6184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9435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404D78-9806-4940-AC34-55A643C13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13" y="186445"/>
            <a:ext cx="11737297" cy="808697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L’IAG : tableau « SWOT » </a:t>
            </a:r>
            <a:br>
              <a:rPr lang="fr-FR" sz="3600" dirty="0"/>
            </a:br>
            <a:r>
              <a:rPr lang="fr-FR" sz="2200" i="1" dirty="0" err="1"/>
              <a:t>Strenghts</a:t>
            </a:r>
            <a:r>
              <a:rPr lang="fr-FR" sz="2200" dirty="0"/>
              <a:t> – </a:t>
            </a:r>
            <a:r>
              <a:rPr lang="fr-FR" sz="2200" i="1" dirty="0" err="1"/>
              <a:t>Weaknesses</a:t>
            </a:r>
            <a:r>
              <a:rPr lang="fr-FR" sz="2200" dirty="0"/>
              <a:t> – </a:t>
            </a:r>
            <a:r>
              <a:rPr lang="fr-FR" sz="2200" i="1" dirty="0" err="1"/>
              <a:t>Opportunities</a:t>
            </a:r>
            <a:r>
              <a:rPr lang="fr-FR" sz="2200" dirty="0"/>
              <a:t> - </a:t>
            </a:r>
            <a:r>
              <a:rPr lang="fr-FR" sz="2200" i="1" dirty="0" err="1"/>
              <a:t>Threats</a:t>
            </a:r>
            <a:endParaRPr lang="fr-FR" sz="2200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369D4D-A74D-4D28-B328-38ECD99F21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4813" y="1228895"/>
            <a:ext cx="5165190" cy="18317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b="1" dirty="0"/>
              <a:t>FORCES</a:t>
            </a:r>
            <a:r>
              <a:rPr lang="fr-FR" dirty="0"/>
              <a:t> </a:t>
            </a:r>
            <a:endParaRPr lang="fr-FR" sz="18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cap="none" dirty="0"/>
              <a:t>Gratuit (mais prudence : captation de données)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cap="none" dirty="0"/>
              <a:t>« Simplexe » (cf. </a:t>
            </a:r>
            <a:r>
              <a:rPr lang="fr-FR" sz="2000" cap="none" dirty="0" err="1"/>
              <a:t>Berthoz</a:t>
            </a:r>
            <a:r>
              <a:rPr lang="fr-FR" sz="2000" cap="none" dirty="0"/>
              <a:t>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cap="none" dirty="0"/>
              <a:t>Accessible et intuitif (langage naturel)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cap="none" dirty="0"/>
              <a:t>Corvéable (à l’envi)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E13EF081-AE09-4E5C-BBF0-9372F708829F}"/>
              </a:ext>
            </a:extLst>
          </p:cNvPr>
          <p:cNvSpPr txBox="1">
            <a:spLocks/>
          </p:cNvSpPr>
          <p:nvPr/>
        </p:nvSpPr>
        <p:spPr>
          <a:xfrm>
            <a:off x="6096000" y="1309090"/>
            <a:ext cx="5811182" cy="1699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b="1" dirty="0"/>
              <a:t>Faiblesses</a:t>
            </a:r>
            <a:r>
              <a:rPr lang="fr-FR" dirty="0"/>
              <a:t> </a:t>
            </a:r>
            <a:endParaRPr lang="fr-FR" sz="18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Explicabilité des décisions et résultats 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Opacité des processus (IA boîte noire) ?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Sous-exploitation (prompts naïfs, compétences linguistiques, notionnelles, etc.)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9955C07-1098-4374-888B-39A59E3309D1}"/>
              </a:ext>
            </a:extLst>
          </p:cNvPr>
          <p:cNvSpPr txBox="1">
            <a:spLocks/>
          </p:cNvSpPr>
          <p:nvPr/>
        </p:nvSpPr>
        <p:spPr>
          <a:xfrm>
            <a:off x="284814" y="3587882"/>
            <a:ext cx="5165190" cy="27378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b="1" dirty="0"/>
              <a:t>Opportunités</a:t>
            </a:r>
            <a:r>
              <a:rPr lang="fr-FR" dirty="0"/>
              <a:t> </a:t>
            </a:r>
            <a:endParaRPr lang="fr-FR" sz="18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cap="none" dirty="0"/>
              <a:t>Repenser-reconsidérer l’alignement pédagogique </a:t>
            </a:r>
            <a:endParaRPr lang="fr-FR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Affordances (« heuristique pédagogique »)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Richesse des sources (image-textes-audio-vidéo)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Gain de temps – automatisation (tâches de « bas-niveau »)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Créativité (analyse des hallucinations)</a:t>
            </a:r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endParaRPr lang="fr-FR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97EA91F4-7FFA-4FA1-A61C-9B8C17C73C25}"/>
              </a:ext>
            </a:extLst>
          </p:cNvPr>
          <p:cNvSpPr txBox="1">
            <a:spLocks/>
          </p:cNvSpPr>
          <p:nvPr/>
        </p:nvSpPr>
        <p:spPr>
          <a:xfrm>
            <a:off x="6095999" y="3571692"/>
            <a:ext cx="5401455" cy="2139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b="1" dirty="0"/>
              <a:t>Menaces</a:t>
            </a:r>
            <a:r>
              <a:rPr lang="fr-FR" dirty="0"/>
              <a:t> </a:t>
            </a:r>
            <a:endParaRPr lang="fr-FR" sz="18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Focalisation sur la performance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Dépendance (cognitive, affective, interactive)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Tropisme « </a:t>
            </a:r>
            <a:r>
              <a:rPr lang="fr-FR" cap="none" dirty="0" err="1"/>
              <a:t>résultatif</a:t>
            </a:r>
            <a:r>
              <a:rPr lang="fr-FR" cap="none" dirty="0"/>
              <a:t> » au détriment du processus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Hallucinations et erreurs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cap="none" dirty="0"/>
              <a:t>Biais (cognitifs-perceptifs-culturels)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endParaRPr lang="fr-FR" dirty="0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F5D042B-2E8E-4656-8B1E-3112B0E74A3E}"/>
              </a:ext>
            </a:extLst>
          </p:cNvPr>
          <p:cNvCxnSpPr/>
          <p:nvPr/>
        </p:nvCxnSpPr>
        <p:spPr>
          <a:xfrm>
            <a:off x="5773003" y="1296716"/>
            <a:ext cx="0" cy="5028986"/>
          </a:xfrm>
          <a:prstGeom prst="line">
            <a:avLst/>
          </a:prstGeom>
          <a:ln w="3175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548389E-73F2-423B-A5BF-61A91C7FBA1C}"/>
              </a:ext>
            </a:extLst>
          </p:cNvPr>
          <p:cNvCxnSpPr>
            <a:cxnSpLocks/>
          </p:cNvCxnSpPr>
          <p:nvPr/>
        </p:nvCxnSpPr>
        <p:spPr>
          <a:xfrm flipH="1" flipV="1">
            <a:off x="1460310" y="3286308"/>
            <a:ext cx="8898341" cy="1"/>
          </a:xfrm>
          <a:prstGeom prst="line">
            <a:avLst/>
          </a:prstGeom>
          <a:ln w="3175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18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94740F-1489-4B00-821F-ADA4D37C7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2" y="119921"/>
            <a:ext cx="11636856" cy="614597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Performance et/ou compétence : dualité à questionner 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B53D6E-BAE6-4AD1-A551-CE43970CDF8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5281" y="878393"/>
            <a:ext cx="11501437" cy="57392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3000" dirty="0"/>
              <a:t>L’IAG (généralisée ?) favorise-t-elle la focalisation excessive sur la performance algorithmique ?</a:t>
            </a:r>
          </a:p>
          <a:p>
            <a:pPr algn="just"/>
            <a:r>
              <a:rPr lang="fr-FR" sz="3000" b="1" dirty="0"/>
              <a:t>Performance IA </a:t>
            </a:r>
            <a:r>
              <a:rPr lang="fr-FR" sz="3000" dirty="0"/>
              <a:t>sur une tâche donnée = chaîne algorithmique conduisant à un résultat (</a:t>
            </a:r>
            <a:r>
              <a:rPr lang="fr-FR" sz="3000" i="1" dirty="0"/>
              <a:t>a priori </a:t>
            </a:r>
            <a:r>
              <a:rPr lang="fr-FR" sz="3000" dirty="0"/>
              <a:t>performant... </a:t>
            </a:r>
            <a:r>
              <a:rPr lang="fr-FR" sz="3000" i="1" dirty="0"/>
              <a:t>a posteriori </a:t>
            </a:r>
            <a:r>
              <a:rPr lang="fr-FR" sz="3000" dirty="0"/>
              <a:t>adapté, adopté sans suites ?)</a:t>
            </a:r>
          </a:p>
          <a:p>
            <a:pPr algn="just">
              <a:buFont typeface="Symbol" panose="05050102010706020507" pitchFamily="18" charset="2"/>
              <a:buChar char="Þ"/>
            </a:pPr>
            <a:r>
              <a:rPr lang="fr-FR" sz="3000" b="1" dirty="0"/>
              <a:t> évaluation compétence IA </a:t>
            </a:r>
            <a:r>
              <a:rPr lang="fr-FR" sz="3000" dirty="0"/>
              <a:t>= « </a:t>
            </a:r>
            <a:r>
              <a:rPr lang="fr-FR" sz="3000" b="1" dirty="0"/>
              <a:t>boîte noire </a:t>
            </a:r>
            <a:r>
              <a:rPr lang="fr-FR" sz="3000" dirty="0"/>
              <a:t>»</a:t>
            </a:r>
            <a:r>
              <a:rPr lang="fr-FR" sz="3000" b="1" dirty="0"/>
              <a:t> </a:t>
            </a:r>
            <a:r>
              <a:rPr lang="fr-FR" sz="3000" dirty="0"/>
              <a:t>(uniquement les </a:t>
            </a:r>
            <a:r>
              <a:rPr lang="fr-FR" sz="3000" i="1" dirty="0"/>
              <a:t>prompts</a:t>
            </a:r>
            <a:r>
              <a:rPr lang="fr-FR" sz="3000" dirty="0"/>
              <a:t> comme traces initiales d’intentions de l’usager)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endParaRPr lang="fr-FR" b="1" dirty="0"/>
          </a:p>
          <a:p>
            <a:pPr algn="just"/>
            <a:endParaRPr lang="fr-FR" b="1" dirty="0"/>
          </a:p>
          <a:p>
            <a:pPr algn="just"/>
            <a:r>
              <a:rPr lang="fr-FR" sz="3000" b="1" dirty="0"/>
              <a:t>Performance apprenante</a:t>
            </a:r>
            <a:r>
              <a:rPr lang="fr-FR" sz="3000" dirty="0"/>
              <a:t> sur une tâche donnée = chaîne d’opérations mentales conduisant aussi à un résultat (moins performant... ?)</a:t>
            </a:r>
          </a:p>
          <a:p>
            <a:pPr algn="just">
              <a:buFont typeface="Symbol" panose="05050102010706020507" pitchFamily="18" charset="2"/>
              <a:buChar char="Þ"/>
            </a:pPr>
            <a:r>
              <a:rPr lang="fr-FR" sz="3000" dirty="0"/>
              <a:t> </a:t>
            </a:r>
            <a:r>
              <a:rPr lang="fr-FR" sz="3000" b="1" dirty="0"/>
              <a:t>évaluation compétence apprenante </a:t>
            </a:r>
            <a:r>
              <a:rPr lang="fr-FR" sz="3000" dirty="0"/>
              <a:t>= « </a:t>
            </a:r>
            <a:r>
              <a:rPr lang="fr-FR" sz="3000" b="1" dirty="0"/>
              <a:t>boîte transparente </a:t>
            </a:r>
            <a:r>
              <a:rPr lang="fr-FR" sz="3000" dirty="0"/>
              <a:t>» (les opérations produisent des traces, sont exprimables dans une interaction humaine, sont repérables, analysables, modifiables...)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 : double flèche horizontale 3">
            <a:extLst>
              <a:ext uri="{FF2B5EF4-FFF2-40B4-BE49-F238E27FC236}">
                <a16:creationId xmlns:a16="http://schemas.microsoft.com/office/drawing/2014/main" id="{E9D87575-3119-497D-A56B-2D226BE16EA2}"/>
              </a:ext>
            </a:extLst>
          </p:cNvPr>
          <p:cNvSpPr/>
          <p:nvPr/>
        </p:nvSpPr>
        <p:spPr>
          <a:xfrm rot="5400000">
            <a:off x="5964100" y="3532144"/>
            <a:ext cx="1132317" cy="60166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4C2FB2C-18F0-4163-AD53-B226C996A7B4}"/>
              </a:ext>
            </a:extLst>
          </p:cNvPr>
          <p:cNvSpPr txBox="1"/>
          <p:nvPr/>
        </p:nvSpPr>
        <p:spPr>
          <a:xfrm>
            <a:off x="7750081" y="3486394"/>
            <a:ext cx="4001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Dualités à questionner !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F7AADA9-B287-4E17-B2B0-606F8BB487EB}"/>
              </a:ext>
            </a:extLst>
          </p:cNvPr>
          <p:cNvSpPr txBox="1"/>
          <p:nvPr/>
        </p:nvSpPr>
        <p:spPr>
          <a:xfrm>
            <a:off x="709516" y="3355925"/>
            <a:ext cx="46513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/ compétence IA / apprenant 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26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3038</Words>
  <Application>Microsoft Office PowerPoint</Application>
  <PresentationFormat>Grand écran</PresentationFormat>
  <Paragraphs>258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Thème Office</vt:lpstr>
      <vt:lpstr>Présentation PowerPoint</vt:lpstr>
      <vt:lpstr>IA générative (textuelle) : 5 remarques préliminaires</vt:lpstr>
      <vt:lpstr>5 questions récurrentes et… quelle(s) posture(s) en réponse ?</vt:lpstr>
      <vt:lpstr>Face à l’IA : défiance*, évitement ou intégration ?</vt:lpstr>
      <vt:lpstr>Face à l’IA : défiance, évitement ou intégration ?</vt:lpstr>
      <vt:lpstr>Face à l’IA : défiance, évitement ou intégration ?</vt:lpstr>
      <vt:lpstr>Gradation : de la défiance… à l’intégration ? </vt:lpstr>
      <vt:lpstr>L’IAG : tableau « SWOT »  Strenghts – Weaknesses – Opportunities - Threats</vt:lpstr>
      <vt:lpstr>Performance et/ou compétence : dualité à questionner ?</vt:lpstr>
      <vt:lpstr>Requestionner nos conceptions de ce qui serait « à évaluer » ?</vt:lpstr>
      <vt:lpstr>Construire-favoriser-valoriser les processus d’apprentissage ? </vt:lpstr>
      <vt:lpstr>IAG - modalités potentielles d’évaluations</vt:lpstr>
      <vt:lpstr>Référentiel de compétences, acculturation à l’IAG :  projet du point de vue des enseignants (extrait cf. UNESCO, 2023) </vt:lpstr>
      <vt:lpstr>Présentation PowerPoint</vt:lpstr>
      <vt:lpstr>Conclusion… optimiste ?  </vt:lpstr>
      <vt:lpstr>Bibliographie-1   </vt:lpstr>
      <vt:lpstr>Bibliographie-2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Jean-Luc Bergey</dc:creator>
  <cp:lastModifiedBy>Anonyme</cp:lastModifiedBy>
  <cp:revision>398</cp:revision>
  <dcterms:created xsi:type="dcterms:W3CDTF">2024-04-11T11:41:34Z</dcterms:created>
  <dcterms:modified xsi:type="dcterms:W3CDTF">2026-04-03T13:31:31Z</dcterms:modified>
</cp:coreProperties>
</file>